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9"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0"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32"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3"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4" name="Рисунок 33"/>
          <p:cNvPicPr/>
          <p:nvPr/>
        </p:nvPicPr>
        <p:blipFill>
          <a:blip r:embed="rId2" cstate="print"/>
          <a:stretch/>
        </p:blipFill>
        <p:spPr>
          <a:xfrm>
            <a:off x="2079000" y="1604520"/>
            <a:ext cx="4984920" cy="3977280"/>
          </a:xfrm>
          <a:prstGeom prst="rect">
            <a:avLst/>
          </a:prstGeom>
          <a:ln>
            <a:noFill/>
          </a:ln>
        </p:spPr>
      </p:pic>
      <p:pic>
        <p:nvPicPr>
          <p:cNvPr id="35" name="Рисунок 34"/>
          <p:cNvPicPr/>
          <p:nvPr/>
        </p:nvPicPr>
        <p:blipFill>
          <a:blip r:embed="rId2" cstate="print"/>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39"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41"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43"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44"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48"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49"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50"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52"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5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54"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7"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58"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60"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61"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6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6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5"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66"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68"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69"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70" name="Рисунок 69"/>
          <p:cNvPicPr/>
          <p:nvPr/>
        </p:nvPicPr>
        <p:blipFill>
          <a:blip r:embed="rId2" cstate="print"/>
          <a:stretch/>
        </p:blipFill>
        <p:spPr>
          <a:xfrm>
            <a:off x="2079000" y="1604520"/>
            <a:ext cx="4984920" cy="3977280"/>
          </a:xfrm>
          <a:prstGeom prst="rect">
            <a:avLst/>
          </a:prstGeom>
          <a:ln>
            <a:noFill/>
          </a:ln>
        </p:spPr>
      </p:pic>
      <p:pic>
        <p:nvPicPr>
          <p:cNvPr id="71" name="Рисунок 70"/>
          <p:cNvPicPr/>
          <p:nvPr/>
        </p:nvPicPr>
        <p:blipFill>
          <a:blip r:embed="rId2" cstate="print"/>
          <a:stretch/>
        </p:blipFill>
        <p:spPr>
          <a:xfrm>
            <a:off x="207900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3"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4"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cstate="print"/>
          <a:stretch>
            <a:fillRect/>
          </a:stretch>
        </a:blip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r>
              <a:rPr lang="ru-RU">
                <a:latin typeface="Arial"/>
              </a:rPr>
              <a:t>Для правки текста заголовка щёлкните мышью</a:t>
            </a:r>
            <a:endParaRPr/>
          </a:p>
        </p:txBody>
      </p:sp>
      <p:sp>
        <p:nvSpPr>
          <p:cNvPr id="3" name="PlaceHolder 2"/>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ru-RU" sz="2800">
                <a:latin typeface="Arial"/>
              </a:rPr>
              <a:t>Для правки структуры щёлкните мышью</a:t>
            </a:r>
            <a:endParaRPr/>
          </a:p>
          <a:p>
            <a:pPr lvl="1">
              <a:buSzPct val="75000"/>
              <a:buFont typeface="StarSymbol"/>
              <a:buChar char=""/>
            </a:pPr>
            <a:r>
              <a:rPr lang="ru-RU" sz="2000">
                <a:latin typeface="Arial"/>
              </a:rPr>
              <a:t>Второй уровень структуры</a:t>
            </a:r>
            <a:endParaRPr/>
          </a:p>
          <a:p>
            <a:pPr lvl="2">
              <a:buSzPct val="45000"/>
              <a:buFont typeface="StarSymbol"/>
              <a:buChar char=""/>
            </a:pPr>
            <a:r>
              <a:rPr lang="ru-RU">
                <a:latin typeface="Arial"/>
              </a:rPr>
              <a:t>Третий уровень структуры</a:t>
            </a:r>
            <a:endParaRPr/>
          </a:p>
          <a:p>
            <a:pPr lvl="3">
              <a:buSzPct val="75000"/>
              <a:buFont typeface="StarSymbol"/>
              <a:buChar char=""/>
            </a:pPr>
            <a:r>
              <a:rPr lang="ru-RU">
                <a:latin typeface="Arial"/>
              </a:rPr>
              <a:t>Четвёртый уровень структуры</a:t>
            </a:r>
            <a:endParaRPr/>
          </a:p>
          <a:p>
            <a:pPr lvl="4">
              <a:buSzPct val="45000"/>
              <a:buFont typeface="StarSymbol"/>
              <a:buChar char=""/>
            </a:pPr>
            <a:r>
              <a:rPr lang="ru-RU" sz="2000">
                <a:latin typeface="Arial"/>
              </a:rPr>
              <a:t>Пятый уровень структуры</a:t>
            </a:r>
            <a:endParaRPr/>
          </a:p>
          <a:p>
            <a:pPr lvl="5">
              <a:buSzPct val="45000"/>
              <a:buFont typeface="StarSymbol"/>
              <a:buChar char=""/>
            </a:pPr>
            <a:r>
              <a:rPr lang="ru-RU" sz="2000">
                <a:latin typeface="Arial"/>
              </a:rPr>
              <a:t>Шестой уровень структуры</a:t>
            </a:r>
            <a:endParaRPr/>
          </a:p>
          <a:p>
            <a:pPr lvl="6">
              <a:buSzPct val="45000"/>
              <a:buFont typeface="StarSymbol"/>
              <a:buChar char=""/>
            </a:pPr>
            <a:r>
              <a:rPr lang="ru-RU" sz="2000">
                <a:latin typeface="Arial"/>
              </a:rPr>
              <a:t>Седьмой уровень структуры</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cstate="print"/>
          <a:stretch>
            <a:fillRect/>
          </a:stretch>
        </a:blip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tIns="0" rIns="0" bIns="0" anchor="ctr"/>
          <a:lstStyle/>
          <a:p>
            <a:r>
              <a:rPr lang="ru-RU">
                <a:latin typeface="Arial"/>
              </a:rPr>
              <a:t>Для правки текста заголовка щёлкните мышью</a:t>
            </a:r>
            <a:endParaRPr/>
          </a:p>
        </p:txBody>
      </p:sp>
      <p:sp>
        <p:nvSpPr>
          <p:cNvPr id="37" name="PlaceHolder 2"/>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ru-RU" sz="2800">
                <a:latin typeface="Arial"/>
              </a:rPr>
              <a:t>Для правки структуры щёлкните мышью</a:t>
            </a:r>
            <a:endParaRPr/>
          </a:p>
          <a:p>
            <a:pPr lvl="1">
              <a:buSzPct val="75000"/>
              <a:buFont typeface="StarSymbol"/>
              <a:buChar char=""/>
            </a:pPr>
            <a:r>
              <a:rPr lang="ru-RU" sz="2000">
                <a:latin typeface="Arial"/>
              </a:rPr>
              <a:t>Второй уровень структуры</a:t>
            </a:r>
            <a:endParaRPr/>
          </a:p>
          <a:p>
            <a:pPr lvl="2">
              <a:buSzPct val="45000"/>
              <a:buFont typeface="StarSymbol"/>
              <a:buChar char=""/>
            </a:pPr>
            <a:r>
              <a:rPr lang="ru-RU">
                <a:latin typeface="Arial"/>
              </a:rPr>
              <a:t>Третий уровень структуры</a:t>
            </a:r>
            <a:endParaRPr/>
          </a:p>
          <a:p>
            <a:pPr lvl="3">
              <a:buSzPct val="75000"/>
              <a:buFont typeface="StarSymbol"/>
              <a:buChar char=""/>
            </a:pPr>
            <a:r>
              <a:rPr lang="ru-RU">
                <a:latin typeface="Arial"/>
              </a:rPr>
              <a:t>Четвёртый уровень структуры</a:t>
            </a:r>
            <a:endParaRPr/>
          </a:p>
          <a:p>
            <a:pPr lvl="4">
              <a:buSzPct val="45000"/>
              <a:buFont typeface="StarSymbol"/>
              <a:buChar char=""/>
            </a:pPr>
            <a:r>
              <a:rPr lang="ru-RU" sz="2000">
                <a:latin typeface="Arial"/>
              </a:rPr>
              <a:t>Пятый уровень структуры</a:t>
            </a:r>
            <a:endParaRPr/>
          </a:p>
          <a:p>
            <a:pPr lvl="5">
              <a:buSzPct val="45000"/>
              <a:buFont typeface="StarSymbol"/>
              <a:buChar char=""/>
            </a:pPr>
            <a:r>
              <a:rPr lang="ru-RU" sz="2000">
                <a:latin typeface="Arial"/>
              </a:rPr>
              <a:t>Шестой уровень структуры</a:t>
            </a:r>
            <a:endParaRPr/>
          </a:p>
          <a:p>
            <a:pPr lvl="6">
              <a:buSzPct val="45000"/>
              <a:buFont typeface="StarSymbol"/>
              <a:buChar char=""/>
            </a:pPr>
            <a:r>
              <a:rPr lang="ru-RU" sz="2000">
                <a:latin typeface="Arial"/>
              </a:rPr>
              <a:t>Седьмой уровень структуры</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1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685800" y="701640"/>
            <a:ext cx="7766280" cy="743400"/>
          </a:xfrm>
          <a:prstGeom prst="rect">
            <a:avLst/>
          </a:prstGeom>
          <a:noFill/>
          <a:ln>
            <a:noFill/>
          </a:ln>
        </p:spPr>
        <p:style>
          <a:lnRef idx="0">
            <a:scrgbClr r="0" g="0" b="0"/>
          </a:lnRef>
          <a:fillRef idx="0">
            <a:scrgbClr r="0" g="0" b="0"/>
          </a:fillRef>
          <a:effectRef idx="0">
            <a:scrgbClr r="0" g="0" b="0"/>
          </a:effectRef>
          <a:fontRef idx="minor"/>
        </p:style>
      </p:sp>
      <p:sp>
        <p:nvSpPr>
          <p:cNvPr id="73" name="CustomShape 2"/>
          <p:cNvSpPr/>
          <p:nvPr/>
        </p:nvSpPr>
        <p:spPr>
          <a:xfrm>
            <a:off x="736560" y="1685520"/>
            <a:ext cx="7766280" cy="3947040"/>
          </a:xfrm>
          <a:prstGeom prst="rect">
            <a:avLst/>
          </a:prstGeom>
          <a:noFill/>
          <a:ln>
            <a:noFill/>
          </a:ln>
        </p:spPr>
        <p:style>
          <a:lnRef idx="0">
            <a:scrgbClr r="0" g="0" b="0"/>
          </a:lnRef>
          <a:fillRef idx="0">
            <a:scrgbClr r="0" g="0" b="0"/>
          </a:fillRef>
          <a:effectRef idx="0">
            <a:scrgbClr r="0" g="0" b="0"/>
          </a:effectRef>
          <a:fontRef idx="minor"/>
        </p:style>
      </p:sp>
      <p:sp>
        <p:nvSpPr>
          <p:cNvPr id="74" name="CustomShape 3"/>
          <p:cNvSpPr/>
          <p:nvPr/>
        </p:nvSpPr>
        <p:spPr>
          <a:xfrm>
            <a:off x="72000" y="692640"/>
            <a:ext cx="9070920" cy="497160"/>
          </a:xfrm>
          <a:prstGeom prst="parallelogram">
            <a:avLst>
              <a:gd name="adj" fmla="val 13776"/>
            </a:avLst>
          </a:prstGeom>
          <a:solidFill>
            <a:srgbClr val="3056A2"/>
          </a:solidFill>
          <a:ln w="25560">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ru-RU" sz="2000" b="1" strike="noStrike">
                <a:solidFill>
                  <a:srgbClr val="FFFFFF"/>
                </a:solidFill>
                <a:latin typeface="Arial"/>
                <a:ea typeface="DejaVu Sans"/>
              </a:rPr>
              <a:t>БЕЗОПАСНАЯ НАСТРОЙКА ДОМАШНЕГО КОМПЬЮТЕРА</a:t>
            </a:r>
            <a:endParaRPr/>
          </a:p>
        </p:txBody>
      </p:sp>
      <p:pic>
        <p:nvPicPr>
          <p:cNvPr id="75" name="Picture 2"/>
          <p:cNvPicPr/>
          <p:nvPr/>
        </p:nvPicPr>
        <p:blipFill>
          <a:blip r:embed="rId2" cstate="print"/>
          <a:srcRect l="1672" r="2357"/>
          <a:stretch/>
        </p:blipFill>
        <p:spPr>
          <a:xfrm>
            <a:off x="2160" y="1582200"/>
            <a:ext cx="9149400" cy="52416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685800" y="664920"/>
            <a:ext cx="7766280" cy="518040"/>
          </a:xfrm>
          <a:prstGeom prst="rect">
            <a:avLst/>
          </a:prstGeom>
          <a:noFill/>
          <a:ln>
            <a:noFill/>
          </a:ln>
        </p:spPr>
        <p:style>
          <a:lnRef idx="0">
            <a:scrgbClr r="0" g="0" b="0"/>
          </a:lnRef>
          <a:fillRef idx="0">
            <a:scrgbClr r="0" g="0" b="0"/>
          </a:fillRef>
          <a:effectRef idx="0">
            <a:scrgbClr r="0" g="0" b="0"/>
          </a:effectRef>
          <a:fontRef idx="minor"/>
        </p:style>
      </p:sp>
      <p:sp>
        <p:nvSpPr>
          <p:cNvPr id="162" name="CustomShape 2"/>
          <p:cNvSpPr/>
          <p:nvPr/>
        </p:nvSpPr>
        <p:spPr>
          <a:xfrm>
            <a:off x="685800" y="1189080"/>
            <a:ext cx="7766280" cy="5091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p:txBody>
      </p:sp>
      <p:sp>
        <p:nvSpPr>
          <p:cNvPr id="163" name="CustomShape 3"/>
          <p:cNvSpPr/>
          <p:nvPr/>
        </p:nvSpPr>
        <p:spPr>
          <a:xfrm>
            <a:off x="3564000" y="443520"/>
            <a:ext cx="122472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64" name="CustomShape 4"/>
          <p:cNvSpPr/>
          <p:nvPr/>
        </p:nvSpPr>
        <p:spPr>
          <a:xfrm>
            <a:off x="3564360" y="443880"/>
            <a:ext cx="122472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65" name="CustomShape 5"/>
          <p:cNvSpPr/>
          <p:nvPr/>
        </p:nvSpPr>
        <p:spPr>
          <a:xfrm>
            <a:off x="4255560" y="288000"/>
            <a:ext cx="4893480" cy="501840"/>
          </a:xfrm>
          <a:custGeom>
            <a:avLst/>
            <a:gdLst/>
            <a:ahLst/>
            <a:cxnLst/>
            <a:rect l="0" t="0" r="r" b="b"/>
            <a:pathLst>
              <a:path w="4901360" h="508157">
                <a:moveTo>
                  <a:pt x="0" y="508156"/>
                </a:moveTo>
                <a:lnTo>
                  <a:pt x="211925" y="4100"/>
                </a:lnTo>
                <a:lnTo>
                  <a:pt x="4894094" y="0"/>
                </a:lnTo>
                <a:cubicBezTo>
                  <a:pt x="4901359" y="1267"/>
                  <a:pt x="4900430" y="338771"/>
                  <a:pt x="4899496" y="508156"/>
                </a:cubicBezTo>
                <a:lnTo>
                  <a:pt x="0" y="508156"/>
                </a:lnTo>
              </a:path>
            </a:pathLst>
          </a:custGeom>
          <a:solidFill>
            <a:srgbClr val="3056A2"/>
          </a:solidFill>
          <a:ln w="25560">
            <a:noFill/>
          </a:ln>
        </p:spPr>
        <p:style>
          <a:lnRef idx="0">
            <a:scrgbClr r="0" g="0" b="0"/>
          </a:lnRef>
          <a:fillRef idx="0">
            <a:scrgbClr r="0" g="0" b="0"/>
          </a:fillRef>
          <a:effectRef idx="0">
            <a:scrgbClr r="0" g="0" b="0"/>
          </a:effectRef>
          <a:fontRef idx="minor"/>
        </p:style>
      </p:sp>
      <p:sp>
        <p:nvSpPr>
          <p:cNvPr id="166" name="CustomShape 6"/>
          <p:cNvSpPr/>
          <p:nvPr/>
        </p:nvSpPr>
        <p:spPr>
          <a:xfrm>
            <a:off x="4398480" y="374760"/>
            <a:ext cx="4739400" cy="29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strike="noStrike">
                <a:solidFill>
                  <a:srgbClr val="FFFFFF"/>
                </a:solidFill>
                <a:latin typeface="Arial"/>
                <a:ea typeface="DejaVu Sans"/>
              </a:rPr>
              <a:t>ЛЖЕАНТИВИРУСЫ</a:t>
            </a:r>
            <a:endParaRPr/>
          </a:p>
        </p:txBody>
      </p:sp>
      <p:sp>
        <p:nvSpPr>
          <p:cNvPr id="167" name="CustomShape 7"/>
          <p:cNvSpPr/>
          <p:nvPr/>
        </p:nvSpPr>
        <p:spPr>
          <a:xfrm>
            <a:off x="4752000" y="2304000"/>
            <a:ext cx="4248000" cy="381600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endParaRPr/>
          </a:p>
          <a:p>
            <a:pPr>
              <a:lnSpc>
                <a:spcPct val="100000"/>
              </a:lnSpc>
            </a:pPr>
            <a:endParaRPr/>
          </a:p>
          <a:p>
            <a:pPr>
              <a:lnSpc>
                <a:spcPct val="100000"/>
              </a:lnSpc>
            </a:pPr>
            <a:r>
              <a:rPr lang="ru-RU" sz="1600" b="1" strike="noStrike">
                <a:solidFill>
                  <a:srgbClr val="FF3333"/>
                </a:solidFill>
                <a:latin typeface="Arial"/>
                <a:ea typeface="DejaVu Sans"/>
              </a:rPr>
              <a:t>Защита от фальшивых антивирусов</a:t>
            </a:r>
            <a:endParaRPr/>
          </a:p>
          <a:p>
            <a:pPr algn="just">
              <a:lnSpc>
                <a:spcPct val="100000"/>
              </a:lnSpc>
            </a:pPr>
            <a:endParaRPr/>
          </a:p>
          <a:p>
            <a:pPr algn="just">
              <a:lnSpc>
                <a:spcPct val="115000"/>
              </a:lnSpc>
            </a:pPr>
            <a:r>
              <a:rPr lang="ru-RU" sz="1600" b="1" strike="noStrike">
                <a:solidFill>
                  <a:srgbClr val="3056A2"/>
                </a:solidFill>
                <a:latin typeface="Arial"/>
                <a:ea typeface="DejaVu Sans"/>
              </a:rPr>
              <a:t>При просмотре сайтов будьте осторожны, особенно если вдруг увидите всплывающее предупреждение о том, что ваша система заражена и вам предлагают программу для удаления вредоносного ПО. Никогда не платите за программы, которые вам советуют инсталлировать! Как правило, это мошенническое ПО.</a:t>
            </a:r>
            <a:endParaRPr/>
          </a:p>
        </p:txBody>
      </p:sp>
      <p:sp>
        <p:nvSpPr>
          <p:cNvPr id="168" name="CustomShape 8"/>
          <p:cNvSpPr/>
          <p:nvPr/>
        </p:nvSpPr>
        <p:spPr>
          <a:xfrm>
            <a:off x="648000" y="1189080"/>
            <a:ext cx="3528000" cy="324000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endParaRPr/>
          </a:p>
          <a:p>
            <a:pPr>
              <a:lnSpc>
                <a:spcPct val="100000"/>
              </a:lnSpc>
            </a:pPr>
            <a:endParaRPr/>
          </a:p>
          <a:p>
            <a:pPr>
              <a:lnSpc>
                <a:spcPct val="100000"/>
              </a:lnSpc>
            </a:pPr>
            <a:endParaRPr/>
          </a:p>
          <a:p>
            <a:pPr>
              <a:lnSpc>
                <a:spcPct val="100000"/>
              </a:lnSpc>
            </a:pPr>
            <a:r>
              <a:rPr lang="ru-RU" sz="1600" b="1" strike="noStrike">
                <a:solidFill>
                  <a:srgbClr val="FF3333"/>
                </a:solidFill>
                <a:latin typeface="Arial"/>
                <a:ea typeface="DejaVu Sans"/>
              </a:rPr>
              <a:t>Способы проникновения фальшивок в ПК</a:t>
            </a:r>
            <a:endParaRPr/>
          </a:p>
          <a:p>
            <a:pPr>
              <a:lnSpc>
                <a:spcPct val="100000"/>
              </a:lnSpc>
            </a:pPr>
            <a:endParaRPr/>
          </a:p>
          <a:p>
            <a:pPr algn="just">
              <a:lnSpc>
                <a:spcPct val="115000"/>
              </a:lnSpc>
            </a:pPr>
            <a:r>
              <a:rPr lang="ru-RU" sz="1600" b="1" strike="noStrike">
                <a:solidFill>
                  <a:srgbClr val="3056A2"/>
                </a:solidFill>
                <a:latin typeface="Arial"/>
                <a:ea typeface="DejaVu Sans"/>
              </a:rPr>
              <a:t>1) использование троянцев, загружающих вредоносы из Сети, или уязвимостей зараженных сайтов;</a:t>
            </a:r>
            <a:endParaRPr/>
          </a:p>
          <a:p>
            <a:pPr algn="just">
              <a:lnSpc>
                <a:spcPct val="115000"/>
              </a:lnSpc>
            </a:pPr>
            <a:r>
              <a:rPr lang="ru-RU" sz="1600" b="1" strike="noStrike">
                <a:solidFill>
                  <a:srgbClr val="3056A2"/>
                </a:solidFill>
                <a:latin typeface="Arial"/>
                <a:ea typeface="DejaVu Sans"/>
              </a:rPr>
              <a:t>2) пользователь сам загружает подобное ПО — реклама, какого-либо продукта.</a:t>
            </a:r>
            <a:endParaRPr/>
          </a:p>
          <a:p>
            <a:pPr algn="just">
              <a:lnSpc>
                <a:spcPct val="100000"/>
              </a:lnSpc>
            </a:pPr>
            <a:endParaRPr/>
          </a:p>
        </p:txBody>
      </p:sp>
      <p:pic>
        <p:nvPicPr>
          <p:cNvPr id="169" name="Рисунок 168"/>
          <p:cNvPicPr/>
          <p:nvPr/>
        </p:nvPicPr>
        <p:blipFill>
          <a:blip r:embed="rId2" cstate="print"/>
          <a:stretch/>
        </p:blipFill>
        <p:spPr>
          <a:xfrm>
            <a:off x="594720" y="4504320"/>
            <a:ext cx="2931840" cy="2046240"/>
          </a:xfrm>
          <a:prstGeom prst="rect">
            <a:avLst/>
          </a:prstGeom>
          <a:ln>
            <a:noFill/>
          </a:ln>
        </p:spPr>
      </p:pic>
      <p:pic>
        <p:nvPicPr>
          <p:cNvPr id="170" name="Picture 4"/>
          <p:cNvPicPr/>
          <p:nvPr/>
        </p:nvPicPr>
        <p:blipFill>
          <a:blip r:embed="rId3" cstate="print"/>
          <a:stretch/>
        </p:blipFill>
        <p:spPr>
          <a:xfrm>
            <a:off x="3672000" y="1152000"/>
            <a:ext cx="217080" cy="262800"/>
          </a:xfrm>
          <a:prstGeom prst="rect">
            <a:avLst/>
          </a:prstGeom>
          <a:ln>
            <a:noFill/>
          </a:ln>
        </p:spPr>
      </p:pic>
      <p:pic>
        <p:nvPicPr>
          <p:cNvPr id="171" name="Picture 4"/>
          <p:cNvPicPr/>
          <p:nvPr/>
        </p:nvPicPr>
        <p:blipFill>
          <a:blip r:embed="rId3" cstate="print"/>
          <a:stretch/>
        </p:blipFill>
        <p:spPr>
          <a:xfrm>
            <a:off x="8781480" y="2592000"/>
            <a:ext cx="217080" cy="262800"/>
          </a:xfrm>
          <a:prstGeom prst="rect">
            <a:avLst/>
          </a:prstGeom>
          <a:ln>
            <a:noFill/>
          </a:ln>
        </p:spPr>
      </p:pic>
      <p:pic>
        <p:nvPicPr>
          <p:cNvPr id="172" name="Picture 4"/>
          <p:cNvPicPr/>
          <p:nvPr/>
        </p:nvPicPr>
        <p:blipFill>
          <a:blip r:embed="rId3" cstate="print"/>
          <a:stretch/>
        </p:blipFill>
        <p:spPr>
          <a:xfrm>
            <a:off x="4968000" y="2183760"/>
            <a:ext cx="217080" cy="2628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 name="Рисунок 172"/>
          <p:cNvPicPr/>
          <p:nvPr/>
        </p:nvPicPr>
        <p:blipFill>
          <a:blip r:embed="rId2" cstate="print"/>
          <a:stretch/>
        </p:blipFill>
        <p:spPr>
          <a:xfrm>
            <a:off x="6696000" y="4752000"/>
            <a:ext cx="2400120" cy="1797840"/>
          </a:xfrm>
          <a:prstGeom prst="rect">
            <a:avLst/>
          </a:prstGeom>
          <a:ln>
            <a:noFill/>
          </a:ln>
        </p:spPr>
      </p:pic>
      <p:sp>
        <p:nvSpPr>
          <p:cNvPr id="174" name="CustomShape 1"/>
          <p:cNvSpPr/>
          <p:nvPr/>
        </p:nvSpPr>
        <p:spPr>
          <a:xfrm>
            <a:off x="360000" y="991800"/>
            <a:ext cx="6573600" cy="498348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15000"/>
              </a:lnSpc>
            </a:pPr>
            <a:endParaRPr/>
          </a:p>
          <a:p>
            <a:pPr algn="ctr">
              <a:lnSpc>
                <a:spcPct val="115000"/>
              </a:lnSpc>
            </a:pPr>
            <a:r>
              <a:rPr lang="ru-RU" sz="1600" b="1" strike="noStrike">
                <a:solidFill>
                  <a:srgbClr val="FF3333"/>
                </a:solidFill>
                <a:latin typeface="Arial"/>
                <a:ea typeface="DejaVu Sans"/>
              </a:rPr>
              <a:t>Заражение домашнего ПК позволяет:</a:t>
            </a:r>
            <a:endParaRPr/>
          </a:p>
          <a:p>
            <a:pPr algn="just">
              <a:lnSpc>
                <a:spcPct val="115000"/>
              </a:lnSpc>
            </a:pPr>
            <a:endParaRPr/>
          </a:p>
          <a:p>
            <a:pPr>
              <a:lnSpc>
                <a:spcPct val="115000"/>
              </a:lnSpc>
            </a:pPr>
            <a:r>
              <a:rPr lang="ru-RU" sz="1600" b="1" strike="noStrike">
                <a:solidFill>
                  <a:srgbClr val="3056A2"/>
                </a:solidFill>
                <a:latin typeface="Arial"/>
                <a:ea typeface="DejaVu Sans"/>
              </a:rPr>
              <a:t>- Вести неразрешенную видеосъемку и аудиозапись (включение злоумышленником видеокамеры и микрофона, передача данных на сервера злоумышленника);</a:t>
            </a:r>
            <a:endParaRPr/>
          </a:p>
          <a:p>
            <a:pPr>
              <a:lnSpc>
                <a:spcPct val="115000"/>
              </a:lnSpc>
            </a:pPr>
            <a:endParaRPr/>
          </a:p>
          <a:p>
            <a:pPr algn="just">
              <a:lnSpc>
                <a:spcPct val="115000"/>
              </a:lnSpc>
            </a:pPr>
            <a:r>
              <a:rPr lang="ru-RU" sz="1600" b="1" strike="noStrike">
                <a:solidFill>
                  <a:srgbClr val="3056A2"/>
                </a:solidFill>
                <a:latin typeface="Arial"/>
                <a:ea typeface="DejaVu Sans"/>
              </a:rPr>
              <a:t>- Хищение денежных средств (отслеживание реквизитов банковских систем установленных на ПК, использование их злоумышленником). Т.е. ребенок скачивая игрушку занес вредонос, папа оплачивая коммунальные услуги через банковские сервисы расстался со всеми деньгами на счете;</a:t>
            </a:r>
            <a:endParaRPr/>
          </a:p>
          <a:p>
            <a:pPr algn="just">
              <a:lnSpc>
                <a:spcPct val="115000"/>
              </a:lnSpc>
            </a:pPr>
            <a:endParaRPr/>
          </a:p>
          <a:p>
            <a:pPr algn="just">
              <a:lnSpc>
                <a:spcPct val="115000"/>
              </a:lnSpc>
            </a:pPr>
            <a:r>
              <a:rPr lang="ru-RU" sz="1600" b="1" strike="noStrike">
                <a:solidFill>
                  <a:srgbClr val="3056A2"/>
                </a:solidFill>
                <a:latin typeface="Arial"/>
                <a:ea typeface="DejaVu Sans"/>
              </a:rPr>
              <a:t>- Сбор любой информации вводимой и просматриваемой в ПК (аккаунты соцсетей, переписка по почте, анализ посещаемых интернет-ресурсов, кража персональных данных).</a:t>
            </a:r>
            <a:endParaRPr/>
          </a:p>
        </p:txBody>
      </p:sp>
      <p:sp>
        <p:nvSpPr>
          <p:cNvPr id="175" name="CustomShape 2"/>
          <p:cNvSpPr/>
          <p:nvPr/>
        </p:nvSpPr>
        <p:spPr>
          <a:xfrm>
            <a:off x="3564000" y="443880"/>
            <a:ext cx="122472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76" name="CustomShape 3"/>
          <p:cNvSpPr/>
          <p:nvPr/>
        </p:nvSpPr>
        <p:spPr>
          <a:xfrm>
            <a:off x="3564360" y="444240"/>
            <a:ext cx="122472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77" name="CustomShape 4"/>
          <p:cNvSpPr/>
          <p:nvPr/>
        </p:nvSpPr>
        <p:spPr>
          <a:xfrm>
            <a:off x="4255560" y="288360"/>
            <a:ext cx="4893480" cy="501840"/>
          </a:xfrm>
          <a:custGeom>
            <a:avLst/>
            <a:gdLst/>
            <a:ahLst/>
            <a:cxnLst/>
            <a:rect l="0" t="0" r="r" b="b"/>
            <a:pathLst>
              <a:path w="4901360" h="508157">
                <a:moveTo>
                  <a:pt x="0" y="508156"/>
                </a:moveTo>
                <a:lnTo>
                  <a:pt x="211925" y="4100"/>
                </a:lnTo>
                <a:lnTo>
                  <a:pt x="4894094" y="0"/>
                </a:lnTo>
                <a:cubicBezTo>
                  <a:pt x="4901359" y="1267"/>
                  <a:pt x="4900430" y="338771"/>
                  <a:pt x="4899496" y="508156"/>
                </a:cubicBezTo>
                <a:lnTo>
                  <a:pt x="0" y="508156"/>
                </a:lnTo>
              </a:path>
            </a:pathLst>
          </a:custGeom>
          <a:solidFill>
            <a:srgbClr val="3056A2"/>
          </a:solidFill>
          <a:ln w="25560">
            <a:noFill/>
          </a:ln>
        </p:spPr>
        <p:style>
          <a:lnRef idx="0">
            <a:scrgbClr r="0" g="0" b="0"/>
          </a:lnRef>
          <a:fillRef idx="0">
            <a:scrgbClr r="0" g="0" b="0"/>
          </a:fillRef>
          <a:effectRef idx="0">
            <a:scrgbClr r="0" g="0" b="0"/>
          </a:effectRef>
          <a:fontRef idx="minor"/>
        </p:style>
      </p:sp>
      <p:sp>
        <p:nvSpPr>
          <p:cNvPr id="178" name="CustomShape 5"/>
          <p:cNvSpPr/>
          <p:nvPr/>
        </p:nvSpPr>
        <p:spPr>
          <a:xfrm>
            <a:off x="4398480" y="375120"/>
            <a:ext cx="4739400" cy="29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strike="noStrike">
                <a:solidFill>
                  <a:srgbClr val="FFFFFF"/>
                </a:solidFill>
                <a:latin typeface="Arial"/>
                <a:ea typeface="DejaVu Sans"/>
              </a:rPr>
              <a:t>ЗАРАЖЕНИЕ ПК</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ustomShape 1"/>
          <p:cNvSpPr/>
          <p:nvPr/>
        </p:nvSpPr>
        <p:spPr>
          <a:xfrm>
            <a:off x="685800" y="1189080"/>
            <a:ext cx="7766280" cy="5091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p:txBody>
      </p:sp>
      <p:sp>
        <p:nvSpPr>
          <p:cNvPr id="180" name="CustomShape 2"/>
          <p:cNvSpPr/>
          <p:nvPr/>
        </p:nvSpPr>
        <p:spPr>
          <a:xfrm>
            <a:off x="3552840" y="416520"/>
            <a:ext cx="122472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81" name="CustomShape 3"/>
          <p:cNvSpPr/>
          <p:nvPr/>
        </p:nvSpPr>
        <p:spPr>
          <a:xfrm>
            <a:off x="3553200" y="416880"/>
            <a:ext cx="122472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82" name="CustomShape 4"/>
          <p:cNvSpPr/>
          <p:nvPr/>
        </p:nvSpPr>
        <p:spPr>
          <a:xfrm>
            <a:off x="4244400" y="261000"/>
            <a:ext cx="4893480" cy="501840"/>
          </a:xfrm>
          <a:custGeom>
            <a:avLst/>
            <a:gdLst/>
            <a:ahLst/>
            <a:cxnLst/>
            <a:rect l="0" t="0" r="r" b="b"/>
            <a:pathLst>
              <a:path w="4901360" h="508157">
                <a:moveTo>
                  <a:pt x="0" y="508156"/>
                </a:moveTo>
                <a:lnTo>
                  <a:pt x="211925" y="4100"/>
                </a:lnTo>
                <a:lnTo>
                  <a:pt x="4894094" y="0"/>
                </a:lnTo>
                <a:cubicBezTo>
                  <a:pt x="4901359" y="1267"/>
                  <a:pt x="4900430" y="338771"/>
                  <a:pt x="4899496" y="508156"/>
                </a:cubicBezTo>
                <a:lnTo>
                  <a:pt x="0" y="508156"/>
                </a:lnTo>
              </a:path>
            </a:pathLst>
          </a:custGeom>
          <a:solidFill>
            <a:srgbClr val="3056A2"/>
          </a:solidFill>
          <a:ln w="25560">
            <a:noFill/>
          </a:ln>
        </p:spPr>
        <p:style>
          <a:lnRef idx="0">
            <a:scrgbClr r="0" g="0" b="0"/>
          </a:lnRef>
          <a:fillRef idx="0">
            <a:scrgbClr r="0" g="0" b="0"/>
          </a:fillRef>
          <a:effectRef idx="0">
            <a:scrgbClr r="0" g="0" b="0"/>
          </a:effectRef>
          <a:fontRef idx="minor"/>
        </p:style>
      </p:sp>
      <p:sp>
        <p:nvSpPr>
          <p:cNvPr id="183" name="CustomShape 5"/>
          <p:cNvSpPr/>
          <p:nvPr/>
        </p:nvSpPr>
        <p:spPr>
          <a:xfrm>
            <a:off x="4387320" y="347760"/>
            <a:ext cx="4739400" cy="29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strike="noStrike">
                <a:solidFill>
                  <a:srgbClr val="FFFFFF"/>
                </a:solidFill>
                <a:latin typeface="Arial"/>
                <a:ea typeface="DejaVu Sans"/>
              </a:rPr>
              <a:t>РАБОТА ПОЛЬЗОВАТЕЛЯ С ПК</a:t>
            </a:r>
            <a:endParaRPr/>
          </a:p>
        </p:txBody>
      </p:sp>
      <p:sp>
        <p:nvSpPr>
          <p:cNvPr id="184" name="CustomShape 6"/>
          <p:cNvSpPr/>
          <p:nvPr/>
        </p:nvSpPr>
        <p:spPr>
          <a:xfrm>
            <a:off x="360000" y="1008000"/>
            <a:ext cx="8524800" cy="547056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endParaRPr/>
          </a:p>
          <a:p>
            <a:pPr>
              <a:lnSpc>
                <a:spcPct val="100000"/>
              </a:lnSpc>
            </a:pPr>
            <a:endParaRPr/>
          </a:p>
          <a:p>
            <a:pPr>
              <a:lnSpc>
                <a:spcPct val="100000"/>
              </a:lnSpc>
            </a:pPr>
            <a:r>
              <a:rPr lang="ru-RU" sz="1600" b="1" strike="noStrike">
                <a:solidFill>
                  <a:srgbClr val="FF3333"/>
                </a:solidFill>
                <a:latin typeface="Arial"/>
                <a:ea typeface="DejaVu Sans"/>
              </a:rPr>
              <a:t>Повысить безопасность работы на ПК позволят правильные действия пользователя:</a:t>
            </a:r>
            <a:endParaRPr/>
          </a:p>
          <a:p>
            <a:pPr>
              <a:lnSpc>
                <a:spcPct val="100000"/>
              </a:lnSpc>
            </a:pPr>
            <a:endParaRPr/>
          </a:p>
          <a:p>
            <a:pPr algn="just">
              <a:lnSpc>
                <a:spcPct val="115000"/>
              </a:lnSpc>
            </a:pPr>
            <a:r>
              <a:rPr lang="ru-RU" sz="1600" b="1" strike="noStrike">
                <a:solidFill>
                  <a:srgbClr val="3056A2"/>
                </a:solidFill>
                <a:latin typeface="Arial"/>
                <a:ea typeface="DejaVu Sans"/>
              </a:rPr>
              <a:t>- Спам: удалите сообщение, не проходя по ссылке и не открывая вложение. Если ссылку или файл с невнятным описанием прислал знакомый, не поленитесь связаться с ним и уточнить, он ли это отправлял. Также можно воспользоваться для проверки файлов онлайн-сервисом virustotal.com.</a:t>
            </a:r>
            <a:endParaRPr/>
          </a:p>
          <a:p>
            <a:pPr algn="just">
              <a:lnSpc>
                <a:spcPct val="115000"/>
              </a:lnSpc>
            </a:pPr>
            <a:r>
              <a:rPr lang="ru-RU" sz="1600" b="1" strike="noStrike">
                <a:solidFill>
                  <a:srgbClr val="3056A2"/>
                </a:solidFill>
                <a:latin typeface="Arial"/>
                <a:ea typeface="DejaVu Sans"/>
              </a:rPr>
              <a:t>- Письма от известных Вам веб-сервисов (Apple, Facebook, ваш банк и т.п.) с оповещением о проблемах безопасности и с предложением перейти по ссылке в личный кабинет Вашего аккаунта, необходимо относиться с осторожностью. Перейдя по такой ссылке, Вы можете попасть на фишинговую страницу. </a:t>
            </a:r>
            <a:endParaRPr/>
          </a:p>
          <a:p>
            <a:pPr algn="just">
              <a:lnSpc>
                <a:spcPct val="115000"/>
              </a:lnSpc>
            </a:pPr>
            <a:r>
              <a:rPr lang="ru-RU" sz="1600" b="1" strike="noStrike">
                <a:solidFill>
                  <a:srgbClr val="3056A2"/>
                </a:solidFill>
                <a:latin typeface="Arial"/>
                <a:ea typeface="DejaVu Sans"/>
              </a:rPr>
              <a:t>- Веб-сайты не проверяют ваш ПК на вирусы, не разыгрывают айпады, не требуют скачать плеер для воспроизведения видео прямо с сайта, на котором размещено видео. Если Вам предлагают скачать или запустить что-то, самое время насторожиться и закрыть сайт.</a:t>
            </a:r>
            <a:endParaRPr/>
          </a:p>
          <a:p>
            <a:pPr algn="just">
              <a:lnSpc>
                <a:spcPct val="115000"/>
              </a:lnSpc>
            </a:pPr>
            <a:r>
              <a:rPr lang="ru-RU" sz="1600" b="1" strike="noStrike">
                <a:solidFill>
                  <a:srgbClr val="3056A2"/>
                </a:solidFill>
                <a:latin typeface="Arial"/>
                <a:ea typeface="DejaVu Sans"/>
              </a:rPr>
              <a:t>- Флеш-карты. Проверять сменные носители надо каждый раз, когда Вы подключаете их к вашему ПК. </a:t>
            </a:r>
            <a:endParaRPr/>
          </a:p>
        </p:txBody>
      </p:sp>
      <p:pic>
        <p:nvPicPr>
          <p:cNvPr id="185" name="Picture 4"/>
          <p:cNvPicPr/>
          <p:nvPr/>
        </p:nvPicPr>
        <p:blipFill>
          <a:blip r:embed="rId2" cstate="print"/>
          <a:stretch/>
        </p:blipFill>
        <p:spPr>
          <a:xfrm>
            <a:off x="573480" y="815760"/>
            <a:ext cx="217080" cy="2628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685800" y="664920"/>
            <a:ext cx="7766280" cy="518040"/>
          </a:xfrm>
          <a:prstGeom prst="rect">
            <a:avLst/>
          </a:prstGeom>
          <a:noFill/>
          <a:ln>
            <a:noFill/>
          </a:ln>
        </p:spPr>
        <p:style>
          <a:lnRef idx="0">
            <a:scrgbClr r="0" g="0" b="0"/>
          </a:lnRef>
          <a:fillRef idx="0">
            <a:scrgbClr r="0" g="0" b="0"/>
          </a:fillRef>
          <a:effectRef idx="0">
            <a:scrgbClr r="0" g="0" b="0"/>
          </a:effectRef>
          <a:fontRef idx="minor"/>
        </p:style>
      </p:sp>
      <p:sp>
        <p:nvSpPr>
          <p:cNvPr id="187" name="CustomShape 2"/>
          <p:cNvSpPr/>
          <p:nvPr/>
        </p:nvSpPr>
        <p:spPr>
          <a:xfrm>
            <a:off x="685800" y="1189080"/>
            <a:ext cx="7766280" cy="5091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p:txBody>
      </p:sp>
      <p:sp>
        <p:nvSpPr>
          <p:cNvPr id="188" name="CustomShape 3"/>
          <p:cNvSpPr/>
          <p:nvPr/>
        </p:nvSpPr>
        <p:spPr>
          <a:xfrm>
            <a:off x="2934000" y="3650040"/>
            <a:ext cx="1224720" cy="669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89" name="CustomShape 4"/>
          <p:cNvSpPr/>
          <p:nvPr/>
        </p:nvSpPr>
        <p:spPr>
          <a:xfrm>
            <a:off x="3625200" y="3416400"/>
            <a:ext cx="5524200" cy="755640"/>
          </a:xfrm>
          <a:custGeom>
            <a:avLst/>
            <a:gdLst/>
            <a:ahLst/>
            <a:cxnLst/>
            <a:rect l="0" t="0" r="r" b="b"/>
            <a:pathLst>
              <a:path w="5531981" h="508157">
                <a:moveTo>
                  <a:pt x="0" y="508156"/>
                </a:moveTo>
                <a:lnTo>
                  <a:pt x="211925" y="4100"/>
                </a:lnTo>
                <a:lnTo>
                  <a:pt x="5524715" y="0"/>
                </a:lnTo>
                <a:cubicBezTo>
                  <a:pt x="5531980" y="1267"/>
                  <a:pt x="5531051" y="338771"/>
                  <a:pt x="5530117" y="508156"/>
                </a:cubicBezTo>
                <a:lnTo>
                  <a:pt x="0" y="508156"/>
                </a:lnTo>
              </a:path>
            </a:pathLst>
          </a:custGeom>
          <a:solidFill>
            <a:srgbClr val="3056A2"/>
          </a:solidFill>
          <a:ln w="25560">
            <a:noFill/>
          </a:ln>
        </p:spPr>
        <p:style>
          <a:lnRef idx="0">
            <a:scrgbClr r="0" g="0" b="0"/>
          </a:lnRef>
          <a:fillRef idx="0">
            <a:scrgbClr r="0" g="0" b="0"/>
          </a:fillRef>
          <a:effectRef idx="0">
            <a:scrgbClr r="0" g="0" b="0"/>
          </a:effectRef>
          <a:fontRef idx="minor"/>
        </p:style>
      </p:sp>
      <p:sp>
        <p:nvSpPr>
          <p:cNvPr id="190" name="CustomShape 5"/>
          <p:cNvSpPr/>
          <p:nvPr/>
        </p:nvSpPr>
        <p:spPr>
          <a:xfrm>
            <a:off x="3768480" y="3546360"/>
            <a:ext cx="4739400" cy="38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2000" b="1" strike="noStrike">
                <a:solidFill>
                  <a:srgbClr val="FFFFFF"/>
                </a:solidFill>
                <a:latin typeface="Arial"/>
                <a:ea typeface="DejaVu Sans"/>
              </a:rPr>
              <a:t>СПАСИБО ЗА ВНИМАНИЕ!</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685800" y="664920"/>
            <a:ext cx="7766280" cy="518040"/>
          </a:xfrm>
          <a:prstGeom prst="rect">
            <a:avLst/>
          </a:prstGeom>
          <a:noFill/>
          <a:ln>
            <a:noFill/>
          </a:ln>
        </p:spPr>
        <p:style>
          <a:lnRef idx="0">
            <a:scrgbClr r="0" g="0" b="0"/>
          </a:lnRef>
          <a:fillRef idx="0">
            <a:scrgbClr r="0" g="0" b="0"/>
          </a:fillRef>
          <a:effectRef idx="0">
            <a:scrgbClr r="0" g="0" b="0"/>
          </a:effectRef>
          <a:fontRef idx="minor"/>
        </p:style>
      </p:sp>
      <p:sp>
        <p:nvSpPr>
          <p:cNvPr id="77" name="CustomShape 2"/>
          <p:cNvSpPr/>
          <p:nvPr/>
        </p:nvSpPr>
        <p:spPr>
          <a:xfrm>
            <a:off x="685800" y="1189080"/>
            <a:ext cx="7766280" cy="5091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p:txBody>
      </p:sp>
      <p:sp>
        <p:nvSpPr>
          <p:cNvPr id="78" name="CustomShape 3"/>
          <p:cNvSpPr/>
          <p:nvPr/>
        </p:nvSpPr>
        <p:spPr>
          <a:xfrm>
            <a:off x="4248000" y="302760"/>
            <a:ext cx="4893120" cy="501480"/>
          </a:xfrm>
          <a:custGeom>
            <a:avLst/>
            <a:gdLst/>
            <a:ahLst/>
            <a:cxnLst/>
            <a:rect l="0" t="0" r="r" b="b"/>
            <a:pathLst>
              <a:path w="4901360" h="508157">
                <a:moveTo>
                  <a:pt x="0" y="508156"/>
                </a:moveTo>
                <a:lnTo>
                  <a:pt x="211925" y="4100"/>
                </a:lnTo>
                <a:lnTo>
                  <a:pt x="4894094" y="0"/>
                </a:lnTo>
                <a:cubicBezTo>
                  <a:pt x="4901359" y="1267"/>
                  <a:pt x="4900430" y="338771"/>
                  <a:pt x="4899496" y="508156"/>
                </a:cubicBezTo>
                <a:lnTo>
                  <a:pt x="0" y="508156"/>
                </a:lnTo>
              </a:path>
            </a:pathLst>
          </a:custGeom>
          <a:solidFill>
            <a:srgbClr val="3056A2"/>
          </a:solidFill>
          <a:ln w="25560">
            <a:noFill/>
          </a:ln>
        </p:spPr>
        <p:style>
          <a:lnRef idx="0">
            <a:scrgbClr r="0" g="0" b="0"/>
          </a:lnRef>
          <a:fillRef idx="0">
            <a:scrgbClr r="0" g="0" b="0"/>
          </a:fillRef>
          <a:effectRef idx="0">
            <a:scrgbClr r="0" g="0" b="0"/>
          </a:effectRef>
          <a:fontRef idx="minor"/>
        </p:style>
      </p:sp>
      <p:sp>
        <p:nvSpPr>
          <p:cNvPr id="79" name="CustomShape 4"/>
          <p:cNvSpPr/>
          <p:nvPr/>
        </p:nvSpPr>
        <p:spPr>
          <a:xfrm>
            <a:off x="4390920" y="389160"/>
            <a:ext cx="4739040" cy="297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strike="noStrike">
                <a:solidFill>
                  <a:srgbClr val="FFFFFF"/>
                </a:solidFill>
                <a:latin typeface="Arial"/>
                <a:ea typeface="DejaVu Sans"/>
              </a:rPr>
              <a:t>ИНТЕРНЕТ В ЖИЗНИ ПОДРОСТКОВ</a:t>
            </a:r>
            <a:endParaRPr/>
          </a:p>
        </p:txBody>
      </p:sp>
      <p:sp>
        <p:nvSpPr>
          <p:cNvPr id="80" name="CustomShape 5"/>
          <p:cNvSpPr/>
          <p:nvPr/>
        </p:nvSpPr>
        <p:spPr>
          <a:xfrm>
            <a:off x="3240000" y="2304000"/>
            <a:ext cx="4432680" cy="188712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just">
              <a:lnSpc>
                <a:spcPct val="115000"/>
              </a:lnSpc>
            </a:pPr>
            <a:r>
              <a:rPr lang="ru-RU" sz="1600" b="1" strike="noStrike">
                <a:solidFill>
                  <a:srgbClr val="3056A2"/>
                </a:solidFill>
                <a:latin typeface="Arial"/>
                <a:ea typeface="DejaVu Sans"/>
              </a:rPr>
              <a:t>Проникновение интернета среди молодых россиян (16–29 лет) достигло предельных значений еще в предыдущие годы и, по данным GfK, составляет сейчас </a:t>
            </a:r>
            <a:r>
              <a:rPr lang="ru-RU" sz="1600" b="1" strike="noStrike">
                <a:solidFill>
                  <a:srgbClr val="FF3333"/>
                </a:solidFill>
                <a:latin typeface="Arial"/>
                <a:ea typeface="DejaVu Sans"/>
              </a:rPr>
              <a:t>97%</a:t>
            </a:r>
            <a:r>
              <a:rPr lang="ru-RU" sz="1600" b="1" strike="noStrike">
                <a:solidFill>
                  <a:srgbClr val="3056A2"/>
                </a:solidFill>
                <a:latin typeface="Arial"/>
                <a:ea typeface="DejaVu Sans"/>
              </a:rPr>
              <a:t>.</a:t>
            </a:r>
            <a:endParaRPr/>
          </a:p>
        </p:txBody>
      </p:sp>
      <p:pic>
        <p:nvPicPr>
          <p:cNvPr id="81" name="Picture 3"/>
          <p:cNvPicPr/>
          <p:nvPr/>
        </p:nvPicPr>
        <p:blipFill>
          <a:blip r:embed="rId2" cstate="print"/>
          <a:stretch/>
        </p:blipFill>
        <p:spPr>
          <a:xfrm>
            <a:off x="323640" y="1412640"/>
            <a:ext cx="2291040" cy="4984200"/>
          </a:xfrm>
          <a:prstGeom prst="rect">
            <a:avLst/>
          </a:prstGeom>
          <a:ln>
            <a:noFill/>
          </a:ln>
        </p:spPr>
      </p:pic>
      <p:pic>
        <p:nvPicPr>
          <p:cNvPr id="82" name="Picture 4"/>
          <p:cNvPicPr/>
          <p:nvPr/>
        </p:nvPicPr>
        <p:blipFill>
          <a:blip r:embed="rId3" cstate="print"/>
          <a:stretch/>
        </p:blipFill>
        <p:spPr>
          <a:xfrm>
            <a:off x="3308760" y="2160000"/>
            <a:ext cx="218160" cy="263160"/>
          </a:xfrm>
          <a:prstGeom prst="rect">
            <a:avLst/>
          </a:prstGeom>
          <a:ln>
            <a:noFill/>
          </a:ln>
        </p:spPr>
      </p:pic>
      <p:pic>
        <p:nvPicPr>
          <p:cNvPr id="83" name="Picture 4"/>
          <p:cNvPicPr/>
          <p:nvPr/>
        </p:nvPicPr>
        <p:blipFill>
          <a:blip r:embed="rId3" cstate="print"/>
          <a:stretch/>
        </p:blipFill>
        <p:spPr>
          <a:xfrm>
            <a:off x="6768000" y="3839760"/>
            <a:ext cx="218160" cy="2631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685800" y="664920"/>
            <a:ext cx="7766280" cy="518040"/>
          </a:xfrm>
          <a:prstGeom prst="rect">
            <a:avLst/>
          </a:prstGeom>
          <a:noFill/>
          <a:ln>
            <a:noFill/>
          </a:ln>
        </p:spPr>
        <p:style>
          <a:lnRef idx="0">
            <a:scrgbClr r="0" g="0" b="0"/>
          </a:lnRef>
          <a:fillRef idx="0">
            <a:scrgbClr r="0" g="0" b="0"/>
          </a:fillRef>
          <a:effectRef idx="0">
            <a:scrgbClr r="0" g="0" b="0"/>
          </a:effectRef>
          <a:fontRef idx="minor"/>
        </p:style>
      </p:sp>
      <p:sp>
        <p:nvSpPr>
          <p:cNvPr id="85" name="CustomShape 2"/>
          <p:cNvSpPr/>
          <p:nvPr/>
        </p:nvSpPr>
        <p:spPr>
          <a:xfrm>
            <a:off x="685800" y="1189080"/>
            <a:ext cx="7766280" cy="5091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p:txBody>
      </p:sp>
      <p:sp>
        <p:nvSpPr>
          <p:cNvPr id="86" name="CustomShape 3"/>
          <p:cNvSpPr/>
          <p:nvPr/>
        </p:nvSpPr>
        <p:spPr>
          <a:xfrm>
            <a:off x="3096360" y="417240"/>
            <a:ext cx="132516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87" name="CustomShape 4"/>
          <p:cNvSpPr/>
          <p:nvPr/>
        </p:nvSpPr>
        <p:spPr>
          <a:xfrm>
            <a:off x="3672360" y="261360"/>
            <a:ext cx="5465520" cy="501840"/>
          </a:xfrm>
          <a:custGeom>
            <a:avLst/>
            <a:gdLst/>
            <a:ahLst/>
            <a:cxnLst/>
            <a:rect l="0" t="0" r="r" b="b"/>
            <a:pathLst>
              <a:path w="4901360" h="508157">
                <a:moveTo>
                  <a:pt x="0" y="508156"/>
                </a:moveTo>
                <a:lnTo>
                  <a:pt x="211925" y="4100"/>
                </a:lnTo>
                <a:lnTo>
                  <a:pt x="4894094" y="0"/>
                </a:lnTo>
                <a:cubicBezTo>
                  <a:pt x="4901359" y="1267"/>
                  <a:pt x="4900430" y="338771"/>
                  <a:pt x="4899496" y="508156"/>
                </a:cubicBezTo>
                <a:lnTo>
                  <a:pt x="0" y="508156"/>
                </a:lnTo>
              </a:path>
            </a:pathLst>
          </a:custGeom>
          <a:solidFill>
            <a:srgbClr val="3056A2"/>
          </a:solidFill>
          <a:ln w="25560">
            <a:noFill/>
          </a:ln>
        </p:spPr>
        <p:style>
          <a:lnRef idx="0">
            <a:scrgbClr r="0" g="0" b="0"/>
          </a:lnRef>
          <a:fillRef idx="0">
            <a:scrgbClr r="0" g="0" b="0"/>
          </a:fillRef>
          <a:effectRef idx="0">
            <a:scrgbClr r="0" g="0" b="0"/>
          </a:effectRef>
          <a:fontRef idx="minor"/>
        </p:style>
      </p:sp>
      <p:sp>
        <p:nvSpPr>
          <p:cNvPr id="88" name="CustomShape 5"/>
          <p:cNvSpPr/>
          <p:nvPr/>
        </p:nvSpPr>
        <p:spPr>
          <a:xfrm>
            <a:off x="3832200" y="348120"/>
            <a:ext cx="5293080" cy="29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strike="noStrike">
                <a:solidFill>
                  <a:srgbClr val="FFFFFF"/>
                </a:solidFill>
                <a:latin typeface="Arial"/>
                <a:ea typeface="DejaVu Sans"/>
              </a:rPr>
              <a:t>ЛИЧНЫЕ ДАННЫЕ</a:t>
            </a:r>
            <a:endParaRPr/>
          </a:p>
        </p:txBody>
      </p:sp>
      <p:sp>
        <p:nvSpPr>
          <p:cNvPr id="89" name="CustomShape 6"/>
          <p:cNvSpPr/>
          <p:nvPr/>
        </p:nvSpPr>
        <p:spPr>
          <a:xfrm>
            <a:off x="6553080" y="6356880"/>
            <a:ext cx="2127240" cy="358560"/>
          </a:xfrm>
          <a:prstGeom prst="rect">
            <a:avLst/>
          </a:prstGeom>
          <a:noFill/>
          <a:ln>
            <a:noFill/>
          </a:ln>
        </p:spPr>
        <p:style>
          <a:lnRef idx="0">
            <a:scrgbClr r="0" g="0" b="0"/>
          </a:lnRef>
          <a:fillRef idx="0">
            <a:scrgbClr r="0" g="0" b="0"/>
          </a:fillRef>
          <a:effectRef idx="0">
            <a:scrgbClr r="0" g="0" b="0"/>
          </a:effectRef>
          <a:fontRef idx="minor"/>
        </p:style>
      </p:sp>
      <p:sp>
        <p:nvSpPr>
          <p:cNvPr id="90" name="CustomShape 7"/>
          <p:cNvSpPr/>
          <p:nvPr/>
        </p:nvSpPr>
        <p:spPr>
          <a:xfrm>
            <a:off x="2952000" y="417240"/>
            <a:ext cx="146916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91" name="CustomShape 8"/>
          <p:cNvSpPr/>
          <p:nvPr/>
        </p:nvSpPr>
        <p:spPr>
          <a:xfrm>
            <a:off x="3672000" y="261360"/>
            <a:ext cx="5465520" cy="501840"/>
          </a:xfrm>
          <a:custGeom>
            <a:avLst/>
            <a:gdLst/>
            <a:ahLst/>
            <a:cxnLst/>
            <a:rect l="0" t="0" r="r" b="b"/>
            <a:pathLst>
              <a:path w="4901360" h="508157">
                <a:moveTo>
                  <a:pt x="0" y="508156"/>
                </a:moveTo>
                <a:lnTo>
                  <a:pt x="211925" y="4100"/>
                </a:lnTo>
                <a:lnTo>
                  <a:pt x="4894094" y="0"/>
                </a:lnTo>
                <a:cubicBezTo>
                  <a:pt x="4901359" y="1267"/>
                  <a:pt x="4900430" y="338771"/>
                  <a:pt x="4899496" y="508156"/>
                </a:cubicBezTo>
                <a:lnTo>
                  <a:pt x="0" y="508156"/>
                </a:lnTo>
              </a:path>
            </a:pathLst>
          </a:custGeom>
          <a:solidFill>
            <a:srgbClr val="3056A2"/>
          </a:solidFill>
          <a:ln w="25560">
            <a:noFill/>
          </a:ln>
        </p:spPr>
        <p:style>
          <a:lnRef idx="0">
            <a:scrgbClr r="0" g="0" b="0"/>
          </a:lnRef>
          <a:fillRef idx="0">
            <a:scrgbClr r="0" g="0" b="0"/>
          </a:fillRef>
          <a:effectRef idx="0">
            <a:scrgbClr r="0" g="0" b="0"/>
          </a:effectRef>
          <a:fontRef idx="minor"/>
        </p:style>
      </p:sp>
      <p:sp>
        <p:nvSpPr>
          <p:cNvPr id="92" name="CustomShape 9"/>
          <p:cNvSpPr/>
          <p:nvPr/>
        </p:nvSpPr>
        <p:spPr>
          <a:xfrm>
            <a:off x="3831480" y="276840"/>
            <a:ext cx="5293440" cy="29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strike="noStrike">
                <a:solidFill>
                  <a:srgbClr val="FFFFFF"/>
                </a:solidFill>
                <a:latin typeface="Arial"/>
                <a:ea typeface="DejaVu Sans"/>
              </a:rPr>
              <a:t>ХИЩЕНИЕ/УДАЛЕНИЕ/ИЗМЕНЕНИЕ ИНФОРМАЦИИ НА ПК</a:t>
            </a:r>
            <a:endParaRPr/>
          </a:p>
        </p:txBody>
      </p:sp>
      <p:sp>
        <p:nvSpPr>
          <p:cNvPr id="93" name="CustomShape 10"/>
          <p:cNvSpPr/>
          <p:nvPr/>
        </p:nvSpPr>
        <p:spPr>
          <a:xfrm>
            <a:off x="5364000" y="5013360"/>
            <a:ext cx="3784680" cy="570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1600" b="1" strike="noStrike">
                <a:solidFill>
                  <a:srgbClr val="FFFFFF"/>
                </a:solidFill>
                <a:latin typeface="Arial"/>
                <a:ea typeface="DejaVu Sans"/>
              </a:rPr>
              <a:t>Все, что попало в интернет, </a:t>
            </a:r>
            <a:endParaRPr/>
          </a:p>
          <a:p>
            <a:pPr>
              <a:lnSpc>
                <a:spcPct val="100000"/>
              </a:lnSpc>
            </a:pPr>
            <a:r>
              <a:rPr lang="ru-RU" sz="1600" b="1" strike="noStrike">
                <a:solidFill>
                  <a:srgbClr val="FFFFFF"/>
                </a:solidFill>
                <a:latin typeface="Arial"/>
                <a:ea typeface="DejaVu Sans"/>
              </a:rPr>
              <a:t>остается там навсегда</a:t>
            </a:r>
            <a:endParaRPr/>
          </a:p>
        </p:txBody>
      </p:sp>
      <p:sp>
        <p:nvSpPr>
          <p:cNvPr id="94" name="CustomShape 11"/>
          <p:cNvSpPr/>
          <p:nvPr/>
        </p:nvSpPr>
        <p:spPr>
          <a:xfrm>
            <a:off x="390600" y="1424160"/>
            <a:ext cx="5008320" cy="282276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just">
              <a:lnSpc>
                <a:spcPct val="115000"/>
              </a:lnSpc>
            </a:pPr>
            <a:endParaRPr/>
          </a:p>
          <a:p>
            <a:pPr algn="just">
              <a:lnSpc>
                <a:spcPct val="115000"/>
              </a:lnSpc>
            </a:pPr>
            <a:endParaRPr/>
          </a:p>
          <a:p>
            <a:pPr algn="just">
              <a:lnSpc>
                <a:spcPct val="115000"/>
              </a:lnSpc>
            </a:pPr>
            <a:r>
              <a:rPr lang="ru-RU" sz="1600" b="1" strike="noStrike">
                <a:solidFill>
                  <a:srgbClr val="FF3333"/>
                </a:solidFill>
                <a:latin typeface="Arial"/>
                <a:ea typeface="DejaVu Sans"/>
              </a:rPr>
              <a:t>Вредоносные программы могут произвести следующие действия с информацией на Вашем ПК:</a:t>
            </a:r>
            <a:endParaRPr/>
          </a:p>
          <a:p>
            <a:pPr algn="just">
              <a:lnSpc>
                <a:spcPct val="115000"/>
              </a:lnSpc>
            </a:pPr>
            <a:endParaRPr/>
          </a:p>
          <a:p>
            <a:pPr algn="just">
              <a:lnSpc>
                <a:spcPct val="100000"/>
              </a:lnSpc>
            </a:pPr>
            <a:r>
              <a:rPr lang="ru-RU" sz="1600" b="1" strike="noStrike">
                <a:solidFill>
                  <a:srgbClr val="3056A2"/>
                </a:solidFill>
                <a:latin typeface="Arial"/>
                <a:ea typeface="DejaVu Sans"/>
              </a:rPr>
              <a:t>-форматирование жесткого диска или его раздела;</a:t>
            </a:r>
            <a:endParaRPr/>
          </a:p>
          <a:p>
            <a:pPr algn="just">
              <a:lnSpc>
                <a:spcPct val="100000"/>
              </a:lnSpc>
            </a:pPr>
            <a:r>
              <a:rPr lang="ru-RU" sz="1600" b="1" strike="noStrike">
                <a:solidFill>
                  <a:srgbClr val="3056A2"/>
                </a:solidFill>
                <a:latin typeface="Arial"/>
                <a:ea typeface="DejaVu Sans"/>
              </a:rPr>
              <a:t>-частичное удаление некоторых файлов;</a:t>
            </a:r>
            <a:endParaRPr/>
          </a:p>
          <a:p>
            <a:pPr algn="just">
              <a:lnSpc>
                <a:spcPct val="100000"/>
              </a:lnSpc>
            </a:pPr>
            <a:r>
              <a:rPr lang="ru-RU" sz="1600" b="1" strike="noStrike">
                <a:solidFill>
                  <a:srgbClr val="3056A2"/>
                </a:solidFill>
                <a:latin typeface="Arial"/>
                <a:ea typeface="DejaVu Sans"/>
              </a:rPr>
              <a:t>-порча документов;</a:t>
            </a:r>
            <a:endParaRPr/>
          </a:p>
          <a:p>
            <a:pPr algn="just">
              <a:lnSpc>
                <a:spcPct val="100000"/>
              </a:lnSpc>
            </a:pPr>
            <a:r>
              <a:rPr lang="ru-RU" sz="1600" b="1" strike="noStrike">
                <a:solidFill>
                  <a:srgbClr val="3056A2"/>
                </a:solidFill>
                <a:latin typeface="Arial"/>
                <a:ea typeface="DejaVu Sans"/>
              </a:rPr>
              <a:t>-шифрование файловой системы без согласия пользователя.</a:t>
            </a:r>
            <a:endParaRPr/>
          </a:p>
          <a:p>
            <a:pPr algn="just">
              <a:lnSpc>
                <a:spcPct val="115000"/>
              </a:lnSpc>
            </a:pPr>
            <a:endParaRPr/>
          </a:p>
        </p:txBody>
      </p:sp>
      <p:pic>
        <p:nvPicPr>
          <p:cNvPr id="95" name="Picture 4"/>
          <p:cNvPicPr/>
          <p:nvPr/>
        </p:nvPicPr>
        <p:blipFill>
          <a:blip r:embed="rId2" cstate="print"/>
          <a:stretch/>
        </p:blipFill>
        <p:spPr>
          <a:xfrm>
            <a:off x="4453920" y="1296000"/>
            <a:ext cx="266400" cy="263160"/>
          </a:xfrm>
          <a:prstGeom prst="rect">
            <a:avLst/>
          </a:prstGeom>
          <a:ln>
            <a:noFill/>
          </a:ln>
        </p:spPr>
      </p:pic>
      <p:pic>
        <p:nvPicPr>
          <p:cNvPr id="96" name="Picture 3"/>
          <p:cNvPicPr/>
          <p:nvPr/>
        </p:nvPicPr>
        <p:blipFill>
          <a:blip r:embed="rId3" cstate="print"/>
          <a:stretch/>
        </p:blipFill>
        <p:spPr>
          <a:xfrm>
            <a:off x="5688000" y="2832840"/>
            <a:ext cx="3371760" cy="2926080"/>
          </a:xfrm>
          <a:prstGeom prst="rect">
            <a:avLst/>
          </a:prstGeom>
          <a:ln>
            <a:noFill/>
          </a:ln>
        </p:spPr>
      </p:pic>
      <p:pic>
        <p:nvPicPr>
          <p:cNvPr id="97" name="Picture 7"/>
          <p:cNvPicPr/>
          <p:nvPr/>
        </p:nvPicPr>
        <p:blipFill>
          <a:blip r:embed="rId4" cstate="print"/>
          <a:stretch/>
        </p:blipFill>
        <p:spPr>
          <a:xfrm>
            <a:off x="4513320" y="4852440"/>
            <a:ext cx="3117600" cy="17704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685800" y="664920"/>
            <a:ext cx="7766280" cy="518040"/>
          </a:xfrm>
          <a:prstGeom prst="rect">
            <a:avLst/>
          </a:prstGeom>
          <a:noFill/>
          <a:ln>
            <a:noFill/>
          </a:ln>
        </p:spPr>
        <p:style>
          <a:lnRef idx="0">
            <a:scrgbClr r="0" g="0" b="0"/>
          </a:lnRef>
          <a:fillRef idx="0">
            <a:scrgbClr r="0" g="0" b="0"/>
          </a:fillRef>
          <a:effectRef idx="0">
            <a:scrgbClr r="0" g="0" b="0"/>
          </a:effectRef>
          <a:fontRef idx="minor"/>
        </p:style>
      </p:sp>
      <p:sp>
        <p:nvSpPr>
          <p:cNvPr id="99" name="CustomShape 2"/>
          <p:cNvSpPr/>
          <p:nvPr/>
        </p:nvSpPr>
        <p:spPr>
          <a:xfrm>
            <a:off x="685800" y="1189080"/>
            <a:ext cx="7766280" cy="5091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p:txBody>
      </p:sp>
      <p:sp>
        <p:nvSpPr>
          <p:cNvPr id="100" name="CustomShape 3"/>
          <p:cNvSpPr/>
          <p:nvPr/>
        </p:nvSpPr>
        <p:spPr>
          <a:xfrm>
            <a:off x="3553200" y="443880"/>
            <a:ext cx="122472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01" name="CustomShape 4"/>
          <p:cNvSpPr/>
          <p:nvPr/>
        </p:nvSpPr>
        <p:spPr>
          <a:xfrm>
            <a:off x="4244040" y="288000"/>
            <a:ext cx="4893480" cy="501840"/>
          </a:xfrm>
          <a:custGeom>
            <a:avLst/>
            <a:gdLst/>
            <a:ahLst/>
            <a:cxnLst/>
            <a:rect l="0" t="0" r="r" b="b"/>
            <a:pathLst>
              <a:path w="4901360" h="508157">
                <a:moveTo>
                  <a:pt x="0" y="508156"/>
                </a:moveTo>
                <a:lnTo>
                  <a:pt x="211925" y="4100"/>
                </a:lnTo>
                <a:lnTo>
                  <a:pt x="4894094" y="0"/>
                </a:lnTo>
                <a:cubicBezTo>
                  <a:pt x="4901359" y="1267"/>
                  <a:pt x="4900430" y="338771"/>
                  <a:pt x="4899496" y="508156"/>
                </a:cubicBezTo>
                <a:lnTo>
                  <a:pt x="0" y="508156"/>
                </a:lnTo>
              </a:path>
            </a:pathLst>
          </a:custGeom>
          <a:solidFill>
            <a:srgbClr val="3056A2"/>
          </a:solidFill>
          <a:ln w="25560">
            <a:noFill/>
          </a:ln>
        </p:spPr>
        <p:style>
          <a:lnRef idx="0">
            <a:scrgbClr r="0" g="0" b="0"/>
          </a:lnRef>
          <a:fillRef idx="0">
            <a:scrgbClr r="0" g="0" b="0"/>
          </a:fillRef>
          <a:effectRef idx="0">
            <a:scrgbClr r="0" g="0" b="0"/>
          </a:effectRef>
          <a:fontRef idx="minor"/>
        </p:style>
      </p:sp>
      <p:sp>
        <p:nvSpPr>
          <p:cNvPr id="102" name="CustomShape 5"/>
          <p:cNvSpPr/>
          <p:nvPr/>
        </p:nvSpPr>
        <p:spPr>
          <a:xfrm>
            <a:off x="4386960" y="374400"/>
            <a:ext cx="4739400" cy="29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strike="noStrike">
                <a:solidFill>
                  <a:srgbClr val="FFFFFF"/>
                </a:solidFill>
                <a:latin typeface="Arial"/>
                <a:ea typeface="DejaVu Sans"/>
              </a:rPr>
              <a:t>ВНИМАНИЕ! ПРИМЕРЫ</a:t>
            </a:r>
            <a:endParaRPr/>
          </a:p>
        </p:txBody>
      </p:sp>
      <p:sp>
        <p:nvSpPr>
          <p:cNvPr id="103" name="CustomShape 6"/>
          <p:cNvSpPr/>
          <p:nvPr/>
        </p:nvSpPr>
        <p:spPr>
          <a:xfrm>
            <a:off x="2574360" y="3323520"/>
            <a:ext cx="4713120" cy="65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a:p>
            <a:pPr>
              <a:lnSpc>
                <a:spcPct val="100000"/>
              </a:lnSpc>
            </a:pPr>
            <a:endParaRPr/>
          </a:p>
          <a:p>
            <a:pPr algn="just">
              <a:lnSpc>
                <a:spcPct val="100000"/>
              </a:lnSpc>
            </a:pPr>
            <a:endParaRPr/>
          </a:p>
        </p:txBody>
      </p:sp>
      <p:pic>
        <p:nvPicPr>
          <p:cNvPr id="104" name="Picture 2"/>
          <p:cNvPicPr/>
          <p:nvPr/>
        </p:nvPicPr>
        <p:blipFill>
          <a:blip r:embed="rId2" cstate="print"/>
          <a:stretch/>
        </p:blipFill>
        <p:spPr>
          <a:xfrm>
            <a:off x="576000" y="1341360"/>
            <a:ext cx="1449360" cy="1608840"/>
          </a:xfrm>
          <a:prstGeom prst="rect">
            <a:avLst/>
          </a:prstGeom>
          <a:ln>
            <a:solidFill>
              <a:schemeClr val="bg1"/>
            </a:solidFill>
          </a:ln>
        </p:spPr>
      </p:pic>
      <p:sp>
        <p:nvSpPr>
          <p:cNvPr id="105" name="CustomShape 7"/>
          <p:cNvSpPr/>
          <p:nvPr/>
        </p:nvSpPr>
        <p:spPr>
          <a:xfrm>
            <a:off x="3024000" y="1008000"/>
            <a:ext cx="4174200" cy="140544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r>
              <a:rPr lang="ru-RU" sz="1600" b="1" strike="noStrike">
                <a:solidFill>
                  <a:srgbClr val="FF3333"/>
                </a:solidFill>
                <a:latin typeface="Arial"/>
                <a:ea typeface="DejaVu Sans"/>
              </a:rPr>
              <a:t>Вирусы-шифровальщики:</a:t>
            </a:r>
            <a:r>
              <a:rPr lang="ru-RU" sz="1600" b="1" strike="noStrike">
                <a:solidFill>
                  <a:srgbClr val="3056A2"/>
                </a:solidFill>
                <a:latin typeface="Arial"/>
                <a:ea typeface="DejaVu Sans"/>
              </a:rPr>
              <a:t> шифруют файлы пользователя — документы, видеозаписи и фотографии</a:t>
            </a:r>
            <a:endParaRPr/>
          </a:p>
        </p:txBody>
      </p:sp>
      <p:pic>
        <p:nvPicPr>
          <p:cNvPr id="106" name="Рисунок 105"/>
          <p:cNvPicPr/>
          <p:nvPr/>
        </p:nvPicPr>
        <p:blipFill>
          <a:blip r:embed="rId3" cstate="print"/>
          <a:stretch/>
        </p:blipFill>
        <p:spPr>
          <a:xfrm>
            <a:off x="6696000" y="4504680"/>
            <a:ext cx="2045880" cy="2045880"/>
          </a:xfrm>
          <a:prstGeom prst="rect">
            <a:avLst/>
          </a:prstGeom>
          <a:ln>
            <a:noFill/>
          </a:ln>
        </p:spPr>
      </p:pic>
      <p:sp>
        <p:nvSpPr>
          <p:cNvPr id="107" name="CustomShape 8"/>
          <p:cNvSpPr/>
          <p:nvPr/>
        </p:nvSpPr>
        <p:spPr>
          <a:xfrm>
            <a:off x="3600360" y="2664360"/>
            <a:ext cx="3814200" cy="194220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r>
              <a:rPr lang="ru-RU" sz="1600" b="1" strike="noStrike">
                <a:solidFill>
                  <a:srgbClr val="FF3333"/>
                </a:solidFill>
                <a:latin typeface="Arial"/>
                <a:ea typeface="DejaVu Sans"/>
              </a:rPr>
              <a:t>Рассылка спам-писем от Вашего имени:</a:t>
            </a:r>
            <a:endParaRPr/>
          </a:p>
          <a:p>
            <a:pPr algn="just">
              <a:lnSpc>
                <a:spcPct val="100000"/>
              </a:lnSpc>
            </a:pPr>
            <a:r>
              <a:rPr lang="ru-RU" sz="1600" b="1" strike="noStrike">
                <a:solidFill>
                  <a:srgbClr val="3056A2"/>
                </a:solidFill>
                <a:latin typeface="Arial"/>
                <a:ea typeface="DejaVu Sans"/>
              </a:rPr>
              <a:t>-реклама, в т.ч. и реклама незаконной продукции;</a:t>
            </a:r>
            <a:endParaRPr/>
          </a:p>
          <a:p>
            <a:pPr algn="just">
              <a:lnSpc>
                <a:spcPct val="100000"/>
              </a:lnSpc>
            </a:pPr>
            <a:r>
              <a:rPr lang="ru-RU" sz="1600" b="1" strike="noStrike">
                <a:solidFill>
                  <a:srgbClr val="3056A2"/>
                </a:solidFill>
                <a:latin typeface="Arial"/>
                <a:ea typeface="DejaVu Sans"/>
              </a:rPr>
              <a:t>-мошеннические письма, например фишинг;</a:t>
            </a:r>
            <a:endParaRPr/>
          </a:p>
          <a:p>
            <a:pPr algn="just">
              <a:lnSpc>
                <a:spcPct val="100000"/>
              </a:lnSpc>
            </a:pPr>
            <a:r>
              <a:rPr lang="ru-RU" sz="1600" b="1" strike="noStrike">
                <a:solidFill>
                  <a:srgbClr val="3056A2"/>
                </a:solidFill>
                <a:latin typeface="Arial"/>
                <a:ea typeface="DejaVu Sans"/>
              </a:rPr>
              <a:t>-рассылка вредоносного ПО</a:t>
            </a:r>
            <a:endParaRPr/>
          </a:p>
        </p:txBody>
      </p:sp>
      <p:sp>
        <p:nvSpPr>
          <p:cNvPr id="108" name="CustomShape 9"/>
          <p:cNvSpPr/>
          <p:nvPr/>
        </p:nvSpPr>
        <p:spPr>
          <a:xfrm>
            <a:off x="1008000" y="4824000"/>
            <a:ext cx="5326200" cy="172620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r>
              <a:rPr lang="ru-RU" sz="1600" b="1" strike="noStrike">
                <a:solidFill>
                  <a:srgbClr val="FF3333"/>
                </a:solidFill>
                <a:latin typeface="Arial"/>
                <a:ea typeface="DejaVu Sans"/>
              </a:rPr>
              <a:t>Угроза стать элементом бот-сети</a:t>
            </a:r>
            <a:endParaRPr/>
          </a:p>
          <a:p>
            <a:pPr algn="just">
              <a:lnSpc>
                <a:spcPct val="100000"/>
              </a:lnSpc>
            </a:pPr>
            <a:r>
              <a:rPr lang="ru-RU" sz="1600" b="1" strike="noStrike">
                <a:solidFill>
                  <a:srgbClr val="FF3333"/>
                </a:solidFill>
                <a:latin typeface="Arial"/>
                <a:ea typeface="DejaVu Sans"/>
              </a:rPr>
              <a:t>Задачи, которые могут выполнять ботнеты:</a:t>
            </a:r>
            <a:endParaRPr/>
          </a:p>
          <a:p>
            <a:pPr algn="just">
              <a:lnSpc>
                <a:spcPct val="100000"/>
              </a:lnSpc>
            </a:pPr>
            <a:r>
              <a:rPr lang="ru-RU" sz="1600" b="1" strike="noStrike">
                <a:solidFill>
                  <a:srgbClr val="3056A2"/>
                </a:solidFill>
                <a:latin typeface="Arial"/>
                <a:ea typeface="DejaVu Sans"/>
              </a:rPr>
              <a:t>-рассылка спама;</a:t>
            </a:r>
            <a:endParaRPr/>
          </a:p>
          <a:p>
            <a:pPr algn="just">
              <a:lnSpc>
                <a:spcPct val="100000"/>
              </a:lnSpc>
            </a:pPr>
            <a:r>
              <a:rPr lang="ru-RU" sz="1600" b="1" strike="noStrike">
                <a:solidFill>
                  <a:srgbClr val="3056A2"/>
                </a:solidFill>
                <a:latin typeface="Arial"/>
                <a:ea typeface="DejaVu Sans"/>
              </a:rPr>
              <a:t>-перебор паролей на удаленной машине-жертве;</a:t>
            </a:r>
            <a:endParaRPr/>
          </a:p>
          <a:p>
            <a:pPr algn="just">
              <a:lnSpc>
                <a:spcPct val="100000"/>
              </a:lnSpc>
            </a:pPr>
            <a:r>
              <a:rPr lang="ru-RU" sz="1600" b="1" strike="noStrike">
                <a:solidFill>
                  <a:srgbClr val="3056A2"/>
                </a:solidFill>
                <a:latin typeface="Arial"/>
                <a:ea typeface="DejaVu Sans"/>
              </a:rPr>
              <a:t>-выполнение атаки на серверы компаний</a:t>
            </a:r>
            <a:endParaRPr/>
          </a:p>
        </p:txBody>
      </p:sp>
      <p:pic>
        <p:nvPicPr>
          <p:cNvPr id="109" name="Picture 4"/>
          <p:cNvPicPr/>
          <p:nvPr/>
        </p:nvPicPr>
        <p:blipFill>
          <a:blip r:embed="rId4" cstate="print"/>
          <a:stretch/>
        </p:blipFill>
        <p:spPr>
          <a:xfrm>
            <a:off x="2955600" y="936000"/>
            <a:ext cx="210600" cy="262800"/>
          </a:xfrm>
          <a:prstGeom prst="rect">
            <a:avLst/>
          </a:prstGeom>
          <a:ln>
            <a:noFill/>
          </a:ln>
        </p:spPr>
      </p:pic>
      <p:sp>
        <p:nvSpPr>
          <p:cNvPr id="110" name="CustomShape 10"/>
          <p:cNvSpPr/>
          <p:nvPr/>
        </p:nvSpPr>
        <p:spPr>
          <a:xfrm flipV="1">
            <a:off x="985320" y="1182600"/>
            <a:ext cx="832320" cy="227160"/>
          </a:xfrm>
          <a:prstGeom prst="rect">
            <a:avLst/>
          </a:prstGeom>
          <a:solidFill>
            <a:srgbClr val="DDD9C3">
              <a:alpha val="53000"/>
            </a:srgbClr>
          </a:solidFill>
          <a:ln>
            <a:noFill/>
          </a:ln>
        </p:spPr>
        <p:style>
          <a:lnRef idx="2">
            <a:schemeClr val="accent1">
              <a:shade val="50000"/>
            </a:schemeClr>
          </a:lnRef>
          <a:fillRef idx="1">
            <a:schemeClr val="accent1"/>
          </a:fillRef>
          <a:effectRef idx="0">
            <a:schemeClr val="accent1"/>
          </a:effectRef>
          <a:fontRef idx="minor"/>
        </p:style>
      </p:sp>
      <p:sp>
        <p:nvSpPr>
          <p:cNvPr id="111" name="CustomShape 11"/>
          <p:cNvSpPr/>
          <p:nvPr/>
        </p:nvSpPr>
        <p:spPr>
          <a:xfrm>
            <a:off x="96480" y="2854440"/>
            <a:ext cx="2781720" cy="1823760"/>
          </a:xfrm>
          <a:prstGeom prst="rect">
            <a:avLst/>
          </a:prstGeom>
          <a:noFill/>
          <a:ln>
            <a:noFill/>
          </a:ln>
        </p:spPr>
        <p:style>
          <a:lnRef idx="2">
            <a:schemeClr val="accent1"/>
          </a:lnRef>
          <a:fillRef idx="1">
            <a:schemeClr val="lt1"/>
          </a:fillRef>
          <a:effectRef idx="0">
            <a:schemeClr val="accent1"/>
          </a:effectRef>
          <a:fontRef idx="minor"/>
        </p:style>
        <p:txBody>
          <a:bodyPr lIns="90000" tIns="45000" rIns="90000" bIns="45000" anchor="ctr"/>
          <a:lstStyle/>
          <a:p>
            <a:pPr>
              <a:lnSpc>
                <a:spcPct val="100000"/>
              </a:lnSpc>
            </a:pPr>
            <a:r>
              <a:rPr lang="ru-RU" sz="1400" i="1" strike="noStrike">
                <a:solidFill>
                  <a:srgbClr val="0D0D0D"/>
                </a:solidFill>
                <a:latin typeface="Calibri"/>
                <a:ea typeface="DejaVu Sans"/>
              </a:rPr>
              <a:t>Первоначально слово «SPAM» появилось в 1936 г.  </a:t>
            </a:r>
            <a:endParaRPr/>
          </a:p>
          <a:p>
            <a:pPr algn="ctr">
              <a:lnSpc>
                <a:spcPct val="100000"/>
              </a:lnSpc>
            </a:pPr>
            <a:r>
              <a:rPr lang="ru-RU" sz="1400" i="1" strike="noStrike">
                <a:solidFill>
                  <a:srgbClr val="0D0D0D"/>
                </a:solidFill>
                <a:latin typeface="Calibri"/>
                <a:ea typeface="DejaVu Sans"/>
              </a:rPr>
              <a:t>Оно расшифровывалось как SPiced hAM (острая ветчина) и было товарным знаком для мясных консервов.</a:t>
            </a:r>
            <a:endParaRPr/>
          </a:p>
        </p:txBody>
      </p:sp>
      <p:pic>
        <p:nvPicPr>
          <p:cNvPr id="112" name="Picture 4"/>
          <p:cNvPicPr/>
          <p:nvPr/>
        </p:nvPicPr>
        <p:blipFill>
          <a:blip r:embed="rId4" cstate="print"/>
          <a:stretch/>
        </p:blipFill>
        <p:spPr>
          <a:xfrm>
            <a:off x="5760000" y="4680000"/>
            <a:ext cx="217800" cy="2628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685800" y="664920"/>
            <a:ext cx="7766280" cy="518040"/>
          </a:xfrm>
          <a:prstGeom prst="rect">
            <a:avLst/>
          </a:prstGeom>
          <a:noFill/>
          <a:ln>
            <a:noFill/>
          </a:ln>
        </p:spPr>
        <p:style>
          <a:lnRef idx="0">
            <a:scrgbClr r="0" g="0" b="0"/>
          </a:lnRef>
          <a:fillRef idx="0">
            <a:scrgbClr r="0" g="0" b="0"/>
          </a:fillRef>
          <a:effectRef idx="0">
            <a:scrgbClr r="0" g="0" b="0"/>
          </a:effectRef>
          <a:fontRef idx="minor"/>
        </p:style>
      </p:sp>
      <p:sp>
        <p:nvSpPr>
          <p:cNvPr id="114" name="CustomShape 2"/>
          <p:cNvSpPr/>
          <p:nvPr/>
        </p:nvSpPr>
        <p:spPr>
          <a:xfrm>
            <a:off x="3552840" y="417240"/>
            <a:ext cx="122472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15" name="CustomShape 3"/>
          <p:cNvSpPr/>
          <p:nvPr/>
        </p:nvSpPr>
        <p:spPr>
          <a:xfrm>
            <a:off x="4244040" y="261360"/>
            <a:ext cx="4893480" cy="501840"/>
          </a:xfrm>
          <a:custGeom>
            <a:avLst/>
            <a:gdLst/>
            <a:ahLst/>
            <a:cxnLst/>
            <a:rect l="0" t="0" r="r" b="b"/>
            <a:pathLst>
              <a:path w="4901360" h="508157">
                <a:moveTo>
                  <a:pt x="0" y="508156"/>
                </a:moveTo>
                <a:lnTo>
                  <a:pt x="211925" y="4100"/>
                </a:lnTo>
                <a:lnTo>
                  <a:pt x="4894094" y="0"/>
                </a:lnTo>
                <a:cubicBezTo>
                  <a:pt x="4901359" y="1267"/>
                  <a:pt x="4900430" y="338771"/>
                  <a:pt x="4899496" y="508156"/>
                </a:cubicBezTo>
                <a:lnTo>
                  <a:pt x="0" y="508156"/>
                </a:lnTo>
              </a:path>
            </a:pathLst>
          </a:custGeom>
          <a:solidFill>
            <a:srgbClr val="3056A2"/>
          </a:solidFill>
          <a:ln w="25560">
            <a:noFill/>
          </a:ln>
        </p:spPr>
        <p:style>
          <a:lnRef idx="0">
            <a:scrgbClr r="0" g="0" b="0"/>
          </a:lnRef>
          <a:fillRef idx="0">
            <a:scrgbClr r="0" g="0" b="0"/>
          </a:fillRef>
          <a:effectRef idx="0">
            <a:scrgbClr r="0" g="0" b="0"/>
          </a:effectRef>
          <a:fontRef idx="minor"/>
        </p:style>
      </p:sp>
      <p:sp>
        <p:nvSpPr>
          <p:cNvPr id="116" name="CustomShape 4"/>
          <p:cNvSpPr/>
          <p:nvPr/>
        </p:nvSpPr>
        <p:spPr>
          <a:xfrm>
            <a:off x="4386960" y="348120"/>
            <a:ext cx="4739400" cy="29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strike="noStrike">
                <a:solidFill>
                  <a:srgbClr val="FFFFFF"/>
                </a:solidFill>
                <a:latin typeface="Arial"/>
                <a:ea typeface="DejaVu Sans"/>
              </a:rPr>
              <a:t>НАСТРОЙКА ПК</a:t>
            </a:r>
            <a:endParaRPr/>
          </a:p>
        </p:txBody>
      </p:sp>
      <p:sp>
        <p:nvSpPr>
          <p:cNvPr id="117" name="CustomShape 5"/>
          <p:cNvSpPr/>
          <p:nvPr/>
        </p:nvSpPr>
        <p:spPr>
          <a:xfrm>
            <a:off x="476640" y="1184400"/>
            <a:ext cx="3815280" cy="122940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just">
              <a:lnSpc>
                <a:spcPct val="100000"/>
              </a:lnSpc>
            </a:pPr>
            <a:r>
              <a:rPr lang="ru-RU" sz="1600" b="1" strike="noStrike">
                <a:solidFill>
                  <a:srgbClr val="3056A2"/>
                </a:solidFill>
                <a:latin typeface="Arial"/>
                <a:ea typeface="DejaVu Sans"/>
              </a:rPr>
              <a:t>Устанавливайте только лицензионное ПО из проверенных источников!</a:t>
            </a:r>
            <a:endParaRPr/>
          </a:p>
        </p:txBody>
      </p:sp>
      <p:sp>
        <p:nvSpPr>
          <p:cNvPr id="118" name="CustomShape 6"/>
          <p:cNvSpPr/>
          <p:nvPr/>
        </p:nvSpPr>
        <p:spPr>
          <a:xfrm>
            <a:off x="476640" y="1040760"/>
            <a:ext cx="2905560" cy="885600"/>
          </a:xfrm>
          <a:prstGeom prst="rect">
            <a:avLst/>
          </a:prstGeom>
          <a:noFill/>
          <a:ln>
            <a:noFill/>
          </a:ln>
        </p:spPr>
        <p:style>
          <a:lnRef idx="2">
            <a:schemeClr val="accent1"/>
          </a:lnRef>
          <a:fillRef idx="1">
            <a:schemeClr val="lt1"/>
          </a:fillRef>
          <a:effectRef idx="0">
            <a:schemeClr val="accent1"/>
          </a:effectRef>
          <a:fontRef idx="minor"/>
        </p:style>
      </p:sp>
      <p:pic>
        <p:nvPicPr>
          <p:cNvPr id="119" name="Picture 4"/>
          <p:cNvPicPr/>
          <p:nvPr/>
        </p:nvPicPr>
        <p:blipFill>
          <a:blip r:embed="rId2" cstate="print"/>
          <a:stretch/>
        </p:blipFill>
        <p:spPr>
          <a:xfrm>
            <a:off x="2760120" y="1080000"/>
            <a:ext cx="290160" cy="286560"/>
          </a:xfrm>
          <a:prstGeom prst="rect">
            <a:avLst/>
          </a:prstGeom>
          <a:ln>
            <a:noFill/>
          </a:ln>
        </p:spPr>
      </p:pic>
      <p:sp>
        <p:nvSpPr>
          <p:cNvPr id="120" name="CustomShape 7"/>
          <p:cNvSpPr/>
          <p:nvPr/>
        </p:nvSpPr>
        <p:spPr>
          <a:xfrm>
            <a:off x="1368360" y="2664360"/>
            <a:ext cx="3814200" cy="158220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just">
              <a:lnSpc>
                <a:spcPct val="100000"/>
              </a:lnSpc>
            </a:pPr>
            <a:r>
              <a:rPr lang="ru-RU" sz="1600" b="1" strike="noStrike">
                <a:solidFill>
                  <a:srgbClr val="3056A2"/>
                </a:solidFill>
                <a:latin typeface="Arial"/>
                <a:ea typeface="DejaVu Sans"/>
              </a:rPr>
              <a:t>Существует огромное количество бесплатного ПО, возможностей которого в большинстве случаев пользователю достаточно</a:t>
            </a:r>
            <a:endParaRPr/>
          </a:p>
        </p:txBody>
      </p:sp>
      <p:sp>
        <p:nvSpPr>
          <p:cNvPr id="121" name="CustomShape 8"/>
          <p:cNvSpPr/>
          <p:nvPr/>
        </p:nvSpPr>
        <p:spPr>
          <a:xfrm>
            <a:off x="452880" y="2880000"/>
            <a:ext cx="2975760" cy="725760"/>
          </a:xfrm>
          <a:prstGeom prst="rect">
            <a:avLst/>
          </a:prstGeom>
          <a:noFill/>
          <a:ln>
            <a:noFill/>
          </a:ln>
        </p:spPr>
        <p:style>
          <a:lnRef idx="2">
            <a:schemeClr val="accent1"/>
          </a:lnRef>
          <a:fillRef idx="1">
            <a:schemeClr val="lt1"/>
          </a:fillRef>
          <a:effectRef idx="0">
            <a:schemeClr val="accent1"/>
          </a:effectRef>
          <a:fontRef idx="minor"/>
        </p:style>
      </p:sp>
      <p:sp>
        <p:nvSpPr>
          <p:cNvPr id="122" name="CustomShape 9"/>
          <p:cNvSpPr/>
          <p:nvPr/>
        </p:nvSpPr>
        <p:spPr>
          <a:xfrm>
            <a:off x="2952000" y="4493880"/>
            <a:ext cx="4282200" cy="1768680"/>
          </a:xfrm>
          <a:prstGeom prst="foldedCorner">
            <a:avLst>
              <a:gd name="adj" fmla="val 13777"/>
            </a:avLst>
          </a:prstGeom>
          <a:solidFill>
            <a:srgbClr val="FFCCCC">
              <a:alpha val="80000"/>
            </a:srgbClr>
          </a:solidFill>
          <a:ln>
            <a:solidFill>
              <a:srgbClr val="FF000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just">
              <a:lnSpc>
                <a:spcPct val="100000"/>
              </a:lnSpc>
            </a:pPr>
            <a:r>
              <a:rPr lang="ru-RU" sz="1600" b="1" strike="noStrike">
                <a:solidFill>
                  <a:srgbClr val="3056A2"/>
                </a:solidFill>
                <a:latin typeface="Arial"/>
                <a:ea typeface="DejaVu Sans"/>
              </a:rPr>
              <a:t>Никогда не скачивайте инсталяционные пакеты программ с файлообменных ресурсов!</a:t>
            </a:r>
            <a:endParaRPr/>
          </a:p>
        </p:txBody>
      </p:sp>
      <p:pic>
        <p:nvPicPr>
          <p:cNvPr id="123" name="Picture 4"/>
          <p:cNvPicPr/>
          <p:nvPr/>
        </p:nvPicPr>
        <p:blipFill>
          <a:blip r:embed="rId3" cstate="print"/>
          <a:stretch/>
        </p:blipFill>
        <p:spPr>
          <a:xfrm>
            <a:off x="5472000" y="1140120"/>
            <a:ext cx="3569040" cy="27464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685800" y="664920"/>
            <a:ext cx="7766280" cy="518040"/>
          </a:xfrm>
          <a:prstGeom prst="rect">
            <a:avLst/>
          </a:prstGeom>
          <a:noFill/>
          <a:ln>
            <a:noFill/>
          </a:ln>
        </p:spPr>
        <p:style>
          <a:lnRef idx="0">
            <a:scrgbClr r="0" g="0" b="0"/>
          </a:lnRef>
          <a:fillRef idx="0">
            <a:scrgbClr r="0" g="0" b="0"/>
          </a:fillRef>
          <a:effectRef idx="0">
            <a:scrgbClr r="0" g="0" b="0"/>
          </a:effectRef>
          <a:fontRef idx="minor"/>
        </p:style>
      </p:sp>
      <p:sp>
        <p:nvSpPr>
          <p:cNvPr id="125" name="CustomShape 2"/>
          <p:cNvSpPr/>
          <p:nvPr/>
        </p:nvSpPr>
        <p:spPr>
          <a:xfrm>
            <a:off x="685800" y="1189080"/>
            <a:ext cx="7766280" cy="5091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p:txBody>
      </p:sp>
      <p:sp>
        <p:nvSpPr>
          <p:cNvPr id="126" name="CustomShape 3"/>
          <p:cNvSpPr/>
          <p:nvPr/>
        </p:nvSpPr>
        <p:spPr>
          <a:xfrm>
            <a:off x="3564000" y="416880"/>
            <a:ext cx="122472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27" name="CustomShape 4"/>
          <p:cNvSpPr/>
          <p:nvPr/>
        </p:nvSpPr>
        <p:spPr>
          <a:xfrm>
            <a:off x="4255200" y="261000"/>
            <a:ext cx="4893480" cy="501840"/>
          </a:xfrm>
          <a:custGeom>
            <a:avLst/>
            <a:gdLst/>
            <a:ahLst/>
            <a:cxnLst/>
            <a:rect l="0" t="0" r="r" b="b"/>
            <a:pathLst>
              <a:path w="4901360" h="508157">
                <a:moveTo>
                  <a:pt x="0" y="508156"/>
                </a:moveTo>
                <a:lnTo>
                  <a:pt x="211925" y="4100"/>
                </a:lnTo>
                <a:lnTo>
                  <a:pt x="4894094" y="0"/>
                </a:lnTo>
                <a:cubicBezTo>
                  <a:pt x="4901359" y="1267"/>
                  <a:pt x="4900430" y="338771"/>
                  <a:pt x="4899496" y="508156"/>
                </a:cubicBezTo>
                <a:lnTo>
                  <a:pt x="0" y="508156"/>
                </a:lnTo>
              </a:path>
            </a:pathLst>
          </a:custGeom>
          <a:solidFill>
            <a:srgbClr val="3056A2"/>
          </a:solidFill>
          <a:ln w="25560">
            <a:noFill/>
          </a:ln>
        </p:spPr>
        <p:style>
          <a:lnRef idx="0">
            <a:scrgbClr r="0" g="0" b="0"/>
          </a:lnRef>
          <a:fillRef idx="0">
            <a:scrgbClr r="0" g="0" b="0"/>
          </a:fillRef>
          <a:effectRef idx="0">
            <a:scrgbClr r="0" g="0" b="0"/>
          </a:effectRef>
          <a:fontRef idx="minor"/>
        </p:style>
      </p:sp>
      <p:sp>
        <p:nvSpPr>
          <p:cNvPr id="128" name="CustomShape 5"/>
          <p:cNvSpPr/>
          <p:nvPr/>
        </p:nvSpPr>
        <p:spPr>
          <a:xfrm>
            <a:off x="4398120" y="347400"/>
            <a:ext cx="4739400" cy="29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strike="noStrike">
                <a:solidFill>
                  <a:srgbClr val="FFFFFF"/>
                </a:solidFill>
                <a:latin typeface="Arial"/>
                <a:ea typeface="DejaVu Sans"/>
              </a:rPr>
              <a:t>ОТВЕТСТВЕННОСТЬ</a:t>
            </a:r>
            <a:endParaRPr/>
          </a:p>
        </p:txBody>
      </p:sp>
      <p:sp>
        <p:nvSpPr>
          <p:cNvPr id="129" name="CustomShape 6"/>
          <p:cNvSpPr/>
          <p:nvPr/>
        </p:nvSpPr>
        <p:spPr>
          <a:xfrm flipH="1">
            <a:off x="367200" y="1224000"/>
            <a:ext cx="6613560" cy="496800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15000"/>
              </a:lnSpc>
            </a:pPr>
            <a:r>
              <a:rPr lang="ru-RU" sz="1600" b="1" strike="noStrike">
                <a:solidFill>
                  <a:srgbClr val="FF3333"/>
                </a:solidFill>
                <a:latin typeface="Arial"/>
                <a:ea typeface="DejaVu Sans"/>
              </a:rPr>
              <a:t>Какая ответственность грозит физическому лицу за установку клиенту нелицензионного (пиратского) программного обеспечения?</a:t>
            </a:r>
            <a:endParaRPr/>
          </a:p>
          <a:p>
            <a:pPr>
              <a:lnSpc>
                <a:spcPct val="115000"/>
              </a:lnSpc>
            </a:pPr>
            <a:endParaRPr/>
          </a:p>
          <a:p>
            <a:pPr algn="just">
              <a:lnSpc>
                <a:spcPct val="115000"/>
              </a:lnSpc>
            </a:pPr>
            <a:r>
              <a:rPr lang="ru-RU" sz="1600" b="1" strike="noStrike">
                <a:solidFill>
                  <a:srgbClr val="3056A2"/>
                </a:solidFill>
                <a:latin typeface="Arial"/>
                <a:ea typeface="DejaVu Sans"/>
              </a:rPr>
              <a:t>Статья 146 УК РФ предусматривает уголовную ответственность за незаконное использование объектов авторского права.</a:t>
            </a:r>
            <a:endParaRPr/>
          </a:p>
          <a:p>
            <a:pPr algn="just">
              <a:lnSpc>
                <a:spcPct val="115000"/>
              </a:lnSpc>
            </a:pPr>
            <a:endParaRPr/>
          </a:p>
          <a:p>
            <a:pPr algn="just">
              <a:lnSpc>
                <a:spcPct val="115000"/>
              </a:lnSpc>
            </a:pPr>
            <a:r>
              <a:rPr lang="ru-RU" sz="1600" b="1" strike="noStrike">
                <a:solidFill>
                  <a:srgbClr val="3056A2"/>
                </a:solidFill>
                <a:latin typeface="Arial"/>
                <a:ea typeface="DejaVu Sans"/>
              </a:rPr>
              <a:t>Если общая стоимость ПО меньше 50000 рублей то возникает ответственность по кодексу об административных правонарушениях:</a:t>
            </a:r>
            <a:endParaRPr/>
          </a:p>
          <a:p>
            <a:pPr algn="just">
              <a:lnSpc>
                <a:spcPct val="115000"/>
              </a:lnSpc>
            </a:pPr>
            <a:r>
              <a:rPr lang="ru-RU" sz="1600" b="1" strike="noStrike">
                <a:solidFill>
                  <a:srgbClr val="3056A2"/>
                </a:solidFill>
                <a:latin typeface="Arial"/>
                <a:ea typeface="DejaVu Sans"/>
              </a:rPr>
              <a:t>Статья 7.12. Нарушение авторских и смежных прав, изобретательских и патентных прав.</a:t>
            </a:r>
            <a:endParaRPr/>
          </a:p>
        </p:txBody>
      </p:sp>
      <p:pic>
        <p:nvPicPr>
          <p:cNvPr id="130" name="Picture 3"/>
          <p:cNvPicPr/>
          <p:nvPr/>
        </p:nvPicPr>
        <p:blipFill>
          <a:blip r:embed="rId2" cstate="print"/>
          <a:stretch/>
        </p:blipFill>
        <p:spPr>
          <a:xfrm>
            <a:off x="7056000" y="1093680"/>
            <a:ext cx="1504080" cy="2072880"/>
          </a:xfrm>
          <a:prstGeom prst="rect">
            <a:avLst/>
          </a:prstGeom>
          <a:ln>
            <a:solidFill>
              <a:schemeClr val="bg1"/>
            </a:solidFill>
          </a:ln>
          <a:scene3d>
            <a:camera prst="isometricRightUp">
              <a:rot lat="2018645" lon="19986788" rev="616322"/>
            </a:camera>
            <a:lightRig rig="threePt" dir="t"/>
          </a:scene3d>
          <a:sp3d extrusionH="177800">
            <a:extrusionClr>
              <a:schemeClr val="accent1"/>
            </a:extrusionClr>
          </a:sp3d>
        </p:spPr>
      </p:pic>
      <p:pic>
        <p:nvPicPr>
          <p:cNvPr id="131" name="Picture 2"/>
          <p:cNvPicPr/>
          <p:nvPr/>
        </p:nvPicPr>
        <p:blipFill>
          <a:blip r:embed="rId3" cstate="print"/>
          <a:stretch/>
        </p:blipFill>
        <p:spPr>
          <a:xfrm>
            <a:off x="7191360" y="2736000"/>
            <a:ext cx="1368720" cy="1920240"/>
          </a:xfrm>
          <a:prstGeom prst="rect">
            <a:avLst/>
          </a:prstGeom>
          <a:ln>
            <a:solidFill>
              <a:schemeClr val="bg1"/>
            </a:solidFill>
          </a:ln>
          <a:scene3d>
            <a:camera prst="isometricRightUp">
              <a:rot lat="2018645" lon="19986788" rev="616322"/>
            </a:camera>
            <a:lightRig rig="threePt" dir="t"/>
          </a:scene3d>
          <a:sp3d extrusionH="177800">
            <a:extrusionClr>
              <a:schemeClr val="accent1"/>
            </a:extrusionClr>
          </a:sp3d>
        </p:spPr>
      </p:pic>
      <p:pic>
        <p:nvPicPr>
          <p:cNvPr id="132" name="Picture 4"/>
          <p:cNvPicPr/>
          <p:nvPr/>
        </p:nvPicPr>
        <p:blipFill>
          <a:blip r:embed="rId4" cstate="print"/>
          <a:stretch/>
        </p:blipFill>
        <p:spPr>
          <a:xfrm>
            <a:off x="7092720" y="4320000"/>
            <a:ext cx="1473840" cy="2067840"/>
          </a:xfrm>
          <a:prstGeom prst="rect">
            <a:avLst/>
          </a:prstGeom>
          <a:ln>
            <a:solidFill>
              <a:schemeClr val="bg1"/>
            </a:solidFill>
          </a:ln>
          <a:scene3d>
            <a:camera prst="isometricRightUp">
              <a:rot lat="2018645" lon="19986788" rev="616322"/>
            </a:camera>
            <a:lightRig rig="threePt" dir="t"/>
          </a:scene3d>
          <a:sp3d extrusionH="177800">
            <a:extrusionClr>
              <a:schemeClr val="accent1"/>
            </a:extrusionClr>
          </a:sp3d>
        </p:spPr>
      </p:pic>
      <p:pic>
        <p:nvPicPr>
          <p:cNvPr id="133" name="Picture 4"/>
          <p:cNvPicPr/>
          <p:nvPr/>
        </p:nvPicPr>
        <p:blipFill>
          <a:blip r:embed="rId5" cstate="print"/>
          <a:stretch/>
        </p:blipFill>
        <p:spPr>
          <a:xfrm>
            <a:off x="6336000" y="1080000"/>
            <a:ext cx="217080" cy="2628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685800" y="1189080"/>
            <a:ext cx="7766280" cy="5091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p:txBody>
      </p:sp>
      <p:sp>
        <p:nvSpPr>
          <p:cNvPr id="135" name="CustomShape 2"/>
          <p:cNvSpPr/>
          <p:nvPr/>
        </p:nvSpPr>
        <p:spPr>
          <a:xfrm>
            <a:off x="3564360" y="416880"/>
            <a:ext cx="122472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36" name="CustomShape 3"/>
          <p:cNvSpPr/>
          <p:nvPr/>
        </p:nvSpPr>
        <p:spPr>
          <a:xfrm>
            <a:off x="4255200" y="261000"/>
            <a:ext cx="4893480" cy="501840"/>
          </a:xfrm>
          <a:custGeom>
            <a:avLst/>
            <a:gdLst/>
            <a:ahLst/>
            <a:cxnLst/>
            <a:rect l="0" t="0" r="r" b="b"/>
            <a:pathLst>
              <a:path w="4901360" h="508157">
                <a:moveTo>
                  <a:pt x="0" y="508156"/>
                </a:moveTo>
                <a:lnTo>
                  <a:pt x="211925" y="4100"/>
                </a:lnTo>
                <a:lnTo>
                  <a:pt x="4894094" y="0"/>
                </a:lnTo>
                <a:cubicBezTo>
                  <a:pt x="4901359" y="1267"/>
                  <a:pt x="4900430" y="338771"/>
                  <a:pt x="4899496" y="508156"/>
                </a:cubicBezTo>
                <a:lnTo>
                  <a:pt x="0" y="508156"/>
                </a:lnTo>
              </a:path>
            </a:pathLst>
          </a:custGeom>
          <a:solidFill>
            <a:srgbClr val="3056A2"/>
          </a:solidFill>
          <a:ln w="25560">
            <a:noFill/>
          </a:ln>
        </p:spPr>
        <p:style>
          <a:lnRef idx="0">
            <a:scrgbClr r="0" g="0" b="0"/>
          </a:lnRef>
          <a:fillRef idx="0">
            <a:scrgbClr r="0" g="0" b="0"/>
          </a:fillRef>
          <a:effectRef idx="0">
            <a:scrgbClr r="0" g="0" b="0"/>
          </a:effectRef>
          <a:fontRef idx="minor"/>
        </p:style>
      </p:sp>
      <p:sp>
        <p:nvSpPr>
          <p:cNvPr id="137" name="CustomShape 4"/>
          <p:cNvSpPr/>
          <p:nvPr/>
        </p:nvSpPr>
        <p:spPr>
          <a:xfrm>
            <a:off x="4398120" y="347400"/>
            <a:ext cx="4739400" cy="29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strike="noStrike">
                <a:solidFill>
                  <a:srgbClr val="FFFFFF"/>
                </a:solidFill>
                <a:latin typeface="Arial"/>
                <a:ea typeface="DejaVu Sans"/>
              </a:rPr>
              <a:t>ОБНОВЛЕНИЕ ПО</a:t>
            </a:r>
            <a:endParaRPr/>
          </a:p>
        </p:txBody>
      </p:sp>
      <p:sp>
        <p:nvSpPr>
          <p:cNvPr id="138" name="CustomShape 5"/>
          <p:cNvSpPr/>
          <p:nvPr/>
        </p:nvSpPr>
        <p:spPr>
          <a:xfrm>
            <a:off x="1091880" y="936000"/>
            <a:ext cx="5460120" cy="244800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just">
              <a:lnSpc>
                <a:spcPct val="115000"/>
              </a:lnSpc>
            </a:pPr>
            <a:endParaRPr/>
          </a:p>
          <a:p>
            <a:pPr algn="just">
              <a:lnSpc>
                <a:spcPct val="115000"/>
              </a:lnSpc>
            </a:pPr>
            <a:r>
              <a:rPr lang="ru-RU" sz="1600" b="1" strike="noStrike">
                <a:solidFill>
                  <a:srgbClr val="3056A2"/>
                </a:solidFill>
                <a:latin typeface="Arial"/>
                <a:ea typeface="DejaVu Sans"/>
              </a:rPr>
              <a:t>Чем дольше Вы не устанавливаете обновления, тем выше вероятность, что рано или поздно злоумышленники используют не устраненные Вами уязвимости для атаки на вашу систему.</a:t>
            </a:r>
            <a:endParaRPr/>
          </a:p>
          <a:p>
            <a:pPr algn="just">
              <a:lnSpc>
                <a:spcPct val="115000"/>
              </a:lnSpc>
            </a:pPr>
            <a:endParaRPr/>
          </a:p>
          <a:p>
            <a:pPr algn="ctr">
              <a:lnSpc>
                <a:spcPct val="115000"/>
              </a:lnSpc>
            </a:pPr>
            <a:r>
              <a:rPr lang="ru-RU" sz="1600" b="1" u="sng">
                <a:solidFill>
                  <a:srgbClr val="3056A2"/>
                </a:solidFill>
                <a:latin typeface="Arial"/>
                <a:ea typeface="DejaVu Sans"/>
              </a:rPr>
              <a:t>Secunia-Personal Software Inspector- проверить количество продуктов, требующих обновления</a:t>
            </a:r>
            <a:endParaRPr/>
          </a:p>
        </p:txBody>
      </p:sp>
      <p:sp>
        <p:nvSpPr>
          <p:cNvPr id="139" name="CustomShape 6"/>
          <p:cNvSpPr/>
          <p:nvPr/>
        </p:nvSpPr>
        <p:spPr>
          <a:xfrm>
            <a:off x="2952000" y="3529440"/>
            <a:ext cx="5398560" cy="3022560"/>
          </a:xfrm>
          <a:prstGeom prst="foldedCorner">
            <a:avLst>
              <a:gd name="adj" fmla="val 13777"/>
            </a:avLst>
          </a:prstGeom>
          <a:solidFill>
            <a:srgbClr val="FFFFFF">
              <a:alpha val="78000"/>
            </a:srgbClr>
          </a:solidFill>
          <a:ln>
            <a:solidFill>
              <a:srgbClr val="FF000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just">
              <a:lnSpc>
                <a:spcPct val="115000"/>
              </a:lnSpc>
            </a:pPr>
            <a:endParaRPr/>
          </a:p>
          <a:p>
            <a:pPr algn="just">
              <a:lnSpc>
                <a:spcPct val="115000"/>
              </a:lnSpc>
            </a:pPr>
            <a:r>
              <a:rPr lang="ru-RU" sz="1600" b="1" strike="noStrike">
                <a:solidFill>
                  <a:srgbClr val="3056A2"/>
                </a:solidFill>
                <a:latin typeface="Arial"/>
                <a:ea typeface="DejaVu Sans"/>
              </a:rPr>
              <a:t>Рекомендуем регулярно в автоматическом режиме обновлять браузер, почтовый и чат-клиент, а также прочие популярные программы. </a:t>
            </a:r>
            <a:endParaRPr/>
          </a:p>
          <a:p>
            <a:pPr algn="just">
              <a:lnSpc>
                <a:spcPct val="115000"/>
              </a:lnSpc>
            </a:pPr>
            <a:r>
              <a:rPr lang="ru-RU" sz="1600" b="1" strike="noStrike">
                <a:solidFill>
                  <a:srgbClr val="3056A2"/>
                </a:solidFill>
                <a:latin typeface="Arial"/>
                <a:ea typeface="DejaVu Sans"/>
              </a:rPr>
              <a:t>- Список уязвимого ПО возглавляют: </a:t>
            </a:r>
            <a:endParaRPr/>
          </a:p>
          <a:p>
            <a:pPr algn="just">
              <a:lnSpc>
                <a:spcPct val="115000"/>
              </a:lnSpc>
            </a:pPr>
            <a:r>
              <a:rPr lang="ru-RU" sz="1600" b="1" strike="noStrike">
                <a:solidFill>
                  <a:srgbClr val="3056A2"/>
                </a:solidFill>
                <a:latin typeface="Arial"/>
                <a:ea typeface="DejaVu Sans"/>
              </a:rPr>
              <a:t>- Adobe (Acrobat Reader, Flash); </a:t>
            </a:r>
            <a:endParaRPr/>
          </a:p>
          <a:p>
            <a:pPr algn="just">
              <a:lnSpc>
                <a:spcPct val="115000"/>
              </a:lnSpc>
            </a:pPr>
            <a:r>
              <a:rPr lang="ru-RU" sz="1600" b="1" strike="noStrike">
                <a:solidFill>
                  <a:srgbClr val="3056A2"/>
                </a:solidFill>
                <a:latin typeface="Arial"/>
                <a:ea typeface="DejaVu Sans"/>
              </a:rPr>
              <a:t>- Apple (iTunes, Quicktime); </a:t>
            </a:r>
            <a:endParaRPr/>
          </a:p>
          <a:p>
            <a:pPr algn="just">
              <a:lnSpc>
                <a:spcPct val="115000"/>
              </a:lnSpc>
            </a:pPr>
            <a:r>
              <a:rPr lang="ru-RU" sz="1600" b="1" strike="noStrike">
                <a:solidFill>
                  <a:srgbClr val="3056A2"/>
                </a:solidFill>
                <a:latin typeface="Arial"/>
                <a:ea typeface="DejaVu Sans"/>
              </a:rPr>
              <a:t>- Microsoft (Internet Explorer); </a:t>
            </a:r>
            <a:endParaRPr/>
          </a:p>
          <a:p>
            <a:pPr algn="just">
              <a:lnSpc>
                <a:spcPct val="115000"/>
              </a:lnSpc>
            </a:pPr>
            <a:r>
              <a:rPr lang="ru-RU" sz="1600" b="1" strike="noStrike">
                <a:solidFill>
                  <a:srgbClr val="3056A2"/>
                </a:solidFill>
                <a:latin typeface="Arial"/>
                <a:ea typeface="DejaVu Sans"/>
              </a:rPr>
              <a:t>- Oracle (Java).</a:t>
            </a:r>
            <a:endParaRPr/>
          </a:p>
        </p:txBody>
      </p:sp>
      <p:pic>
        <p:nvPicPr>
          <p:cNvPr id="140" name="Picture 4"/>
          <p:cNvPicPr/>
          <p:nvPr/>
        </p:nvPicPr>
        <p:blipFill>
          <a:blip r:embed="rId2" cstate="print"/>
          <a:stretch/>
        </p:blipFill>
        <p:spPr>
          <a:xfrm>
            <a:off x="5976000" y="864000"/>
            <a:ext cx="217080" cy="2628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685800" y="664920"/>
            <a:ext cx="7766280" cy="518040"/>
          </a:xfrm>
          <a:prstGeom prst="rect">
            <a:avLst/>
          </a:prstGeom>
          <a:noFill/>
          <a:ln>
            <a:noFill/>
          </a:ln>
        </p:spPr>
        <p:style>
          <a:lnRef idx="0">
            <a:scrgbClr r="0" g="0" b="0"/>
          </a:lnRef>
          <a:fillRef idx="0">
            <a:scrgbClr r="0" g="0" b="0"/>
          </a:fillRef>
          <a:effectRef idx="0">
            <a:scrgbClr r="0" g="0" b="0"/>
          </a:effectRef>
          <a:fontRef idx="minor"/>
        </p:style>
      </p:sp>
      <p:sp>
        <p:nvSpPr>
          <p:cNvPr id="142" name="CustomShape 2"/>
          <p:cNvSpPr/>
          <p:nvPr/>
        </p:nvSpPr>
        <p:spPr>
          <a:xfrm>
            <a:off x="685800" y="1189080"/>
            <a:ext cx="7766280" cy="5091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p:txBody>
      </p:sp>
      <p:sp>
        <p:nvSpPr>
          <p:cNvPr id="143" name="CustomShape 3"/>
          <p:cNvSpPr/>
          <p:nvPr/>
        </p:nvSpPr>
        <p:spPr>
          <a:xfrm>
            <a:off x="3541680" y="515520"/>
            <a:ext cx="122472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44" name="CustomShape 4"/>
          <p:cNvSpPr/>
          <p:nvPr/>
        </p:nvSpPr>
        <p:spPr>
          <a:xfrm>
            <a:off x="4241520" y="351360"/>
            <a:ext cx="4893480" cy="501840"/>
          </a:xfrm>
          <a:custGeom>
            <a:avLst/>
            <a:gdLst/>
            <a:ahLst/>
            <a:cxnLst/>
            <a:rect l="0" t="0" r="r" b="b"/>
            <a:pathLst>
              <a:path w="4901360" h="508157">
                <a:moveTo>
                  <a:pt x="0" y="508156"/>
                </a:moveTo>
                <a:lnTo>
                  <a:pt x="211925" y="4100"/>
                </a:lnTo>
                <a:lnTo>
                  <a:pt x="4894094" y="0"/>
                </a:lnTo>
                <a:cubicBezTo>
                  <a:pt x="4901359" y="1267"/>
                  <a:pt x="4900430" y="338771"/>
                  <a:pt x="4899496" y="508156"/>
                </a:cubicBezTo>
                <a:lnTo>
                  <a:pt x="0" y="508156"/>
                </a:lnTo>
              </a:path>
            </a:pathLst>
          </a:custGeom>
          <a:solidFill>
            <a:srgbClr val="3056A2"/>
          </a:solidFill>
          <a:ln w="25560">
            <a:noFill/>
          </a:ln>
        </p:spPr>
        <p:style>
          <a:lnRef idx="0">
            <a:scrgbClr r="0" g="0" b="0"/>
          </a:lnRef>
          <a:fillRef idx="0">
            <a:scrgbClr r="0" g="0" b="0"/>
          </a:fillRef>
          <a:effectRef idx="0">
            <a:scrgbClr r="0" g="0" b="0"/>
          </a:effectRef>
          <a:fontRef idx="minor"/>
        </p:style>
      </p:sp>
      <p:sp>
        <p:nvSpPr>
          <p:cNvPr id="145" name="CustomShape 5"/>
          <p:cNvSpPr/>
          <p:nvPr/>
        </p:nvSpPr>
        <p:spPr>
          <a:xfrm>
            <a:off x="4375800" y="446400"/>
            <a:ext cx="4739400" cy="29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strike="noStrike">
                <a:solidFill>
                  <a:srgbClr val="FFFFFF"/>
                </a:solidFill>
                <a:latin typeface="Arial"/>
                <a:ea typeface="DejaVu Sans"/>
              </a:rPr>
              <a:t>МИНИМИЗАЦИЯ ПРАВ</a:t>
            </a:r>
            <a:endParaRPr/>
          </a:p>
        </p:txBody>
      </p:sp>
      <p:sp>
        <p:nvSpPr>
          <p:cNvPr id="146" name="CustomShape 6"/>
          <p:cNvSpPr/>
          <p:nvPr/>
        </p:nvSpPr>
        <p:spPr>
          <a:xfrm>
            <a:off x="1050120" y="1351800"/>
            <a:ext cx="4636440" cy="426276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just">
              <a:lnSpc>
                <a:spcPct val="115000"/>
              </a:lnSpc>
            </a:pPr>
            <a:endParaRPr/>
          </a:p>
          <a:p>
            <a:pPr algn="just">
              <a:lnSpc>
                <a:spcPct val="115000"/>
              </a:lnSpc>
            </a:pPr>
            <a:endParaRPr/>
          </a:p>
          <a:p>
            <a:pPr algn="just">
              <a:lnSpc>
                <a:spcPct val="115000"/>
              </a:lnSpc>
            </a:pPr>
            <a:r>
              <a:rPr lang="ru-RU" sz="1600" b="1" strike="noStrike">
                <a:solidFill>
                  <a:srgbClr val="FF3333"/>
                </a:solidFill>
                <a:latin typeface="Arial"/>
                <a:ea typeface="DejaVu Sans"/>
              </a:rPr>
              <a:t>Для обеспечения безопасности:</a:t>
            </a:r>
            <a:endParaRPr/>
          </a:p>
          <a:p>
            <a:pPr algn="just">
              <a:lnSpc>
                <a:spcPct val="115000"/>
              </a:lnSpc>
            </a:pPr>
            <a:endParaRPr/>
          </a:p>
          <a:p>
            <a:pPr algn="just">
              <a:lnSpc>
                <a:spcPct val="115000"/>
              </a:lnSpc>
            </a:pPr>
            <a:r>
              <a:rPr lang="ru-RU" sz="1600" b="1" strike="noStrike">
                <a:solidFill>
                  <a:srgbClr val="3056A2"/>
                </a:solidFill>
                <a:latin typeface="Arial"/>
                <a:ea typeface="DejaVu Sans"/>
              </a:rPr>
              <a:t>1) Создайте на своем компьютере учетную запись с правами локального администратора и задайте к ней </a:t>
            </a:r>
            <a:r>
              <a:rPr lang="ru-RU" sz="1600" b="1" i="1" strike="noStrike">
                <a:solidFill>
                  <a:srgbClr val="FF0000"/>
                </a:solidFill>
                <a:latin typeface="Arial"/>
                <a:ea typeface="DejaVu Sans"/>
              </a:rPr>
              <a:t>сложный</a:t>
            </a:r>
            <a:r>
              <a:rPr lang="ru-RU" sz="1600" b="1" strike="noStrike">
                <a:solidFill>
                  <a:srgbClr val="3056A2"/>
                </a:solidFill>
                <a:latin typeface="Arial"/>
                <a:ea typeface="DejaVu Sans"/>
              </a:rPr>
              <a:t> пароль!</a:t>
            </a:r>
            <a:endParaRPr/>
          </a:p>
          <a:p>
            <a:pPr algn="just">
              <a:lnSpc>
                <a:spcPct val="115000"/>
              </a:lnSpc>
            </a:pPr>
            <a:r>
              <a:rPr lang="ru-RU" sz="1600" b="1" strike="noStrike">
                <a:solidFill>
                  <a:srgbClr val="3056A2"/>
                </a:solidFill>
                <a:latin typeface="Arial"/>
                <a:ea typeface="DejaVu Sans"/>
              </a:rPr>
              <a:t>2) Отключите встроенную учетную запись «Администратор»;</a:t>
            </a:r>
            <a:endParaRPr/>
          </a:p>
          <a:p>
            <a:pPr algn="just">
              <a:lnSpc>
                <a:spcPct val="115000"/>
              </a:lnSpc>
            </a:pPr>
            <a:r>
              <a:rPr lang="ru-RU" sz="1600" b="1" strike="noStrike">
                <a:solidFill>
                  <a:srgbClr val="3056A2"/>
                </a:solidFill>
                <a:latin typeface="Arial"/>
                <a:ea typeface="DejaVu Sans"/>
              </a:rPr>
              <a:t>3) Создайте учетные записи под которыми Вы будете работать, они должны входить в группу «Пользователи».</a:t>
            </a:r>
            <a:endParaRPr/>
          </a:p>
          <a:p>
            <a:pPr algn="ctr">
              <a:lnSpc>
                <a:spcPct val="115000"/>
              </a:lnSpc>
            </a:pPr>
            <a:endParaRPr/>
          </a:p>
          <a:p>
            <a:pPr>
              <a:lnSpc>
                <a:spcPct val="115000"/>
              </a:lnSpc>
            </a:pPr>
            <a:r>
              <a:rPr lang="ru-RU" sz="1600" b="1" strike="noStrike">
                <a:solidFill>
                  <a:srgbClr val="FF3333"/>
                </a:solidFill>
                <a:latin typeface="Arial"/>
                <a:ea typeface="DejaVu Sans"/>
              </a:rPr>
              <a:t>1 пользователь = 1 учетная запись</a:t>
            </a:r>
            <a:endParaRPr/>
          </a:p>
          <a:p>
            <a:pPr algn="just">
              <a:lnSpc>
                <a:spcPct val="100000"/>
              </a:lnSpc>
            </a:pPr>
            <a:endParaRPr/>
          </a:p>
        </p:txBody>
      </p:sp>
      <p:pic>
        <p:nvPicPr>
          <p:cNvPr id="147" name="Picture 4"/>
          <p:cNvPicPr/>
          <p:nvPr/>
        </p:nvPicPr>
        <p:blipFill>
          <a:blip r:embed="rId2" cstate="print"/>
          <a:stretch/>
        </p:blipFill>
        <p:spPr>
          <a:xfrm>
            <a:off x="6768000" y="1296000"/>
            <a:ext cx="2374560" cy="4525920"/>
          </a:xfrm>
          <a:prstGeom prst="rect">
            <a:avLst/>
          </a:prstGeom>
          <a:ln>
            <a:noFill/>
          </a:ln>
        </p:spPr>
      </p:pic>
      <p:pic>
        <p:nvPicPr>
          <p:cNvPr id="148" name="Picture 4"/>
          <p:cNvPicPr/>
          <p:nvPr/>
        </p:nvPicPr>
        <p:blipFill>
          <a:blip r:embed="rId3" cstate="print"/>
          <a:stretch/>
        </p:blipFill>
        <p:spPr>
          <a:xfrm>
            <a:off x="1437480" y="1247760"/>
            <a:ext cx="217080" cy="2628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685800" y="664920"/>
            <a:ext cx="7766280" cy="518040"/>
          </a:xfrm>
          <a:prstGeom prst="rect">
            <a:avLst/>
          </a:prstGeom>
          <a:noFill/>
          <a:ln>
            <a:noFill/>
          </a:ln>
        </p:spPr>
        <p:style>
          <a:lnRef idx="0">
            <a:scrgbClr r="0" g="0" b="0"/>
          </a:lnRef>
          <a:fillRef idx="0">
            <a:scrgbClr r="0" g="0" b="0"/>
          </a:fillRef>
          <a:effectRef idx="0">
            <a:scrgbClr r="0" g="0" b="0"/>
          </a:effectRef>
          <a:fontRef idx="minor"/>
        </p:style>
      </p:sp>
      <p:sp>
        <p:nvSpPr>
          <p:cNvPr id="150" name="CustomShape 2"/>
          <p:cNvSpPr/>
          <p:nvPr/>
        </p:nvSpPr>
        <p:spPr>
          <a:xfrm>
            <a:off x="685800" y="1189080"/>
            <a:ext cx="7766280" cy="5091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p:txBody>
      </p:sp>
      <p:sp>
        <p:nvSpPr>
          <p:cNvPr id="151" name="CustomShape 3"/>
          <p:cNvSpPr/>
          <p:nvPr/>
        </p:nvSpPr>
        <p:spPr>
          <a:xfrm>
            <a:off x="3556080" y="443880"/>
            <a:ext cx="122472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52" name="CustomShape 4"/>
          <p:cNvSpPr/>
          <p:nvPr/>
        </p:nvSpPr>
        <p:spPr>
          <a:xfrm>
            <a:off x="3556440" y="443880"/>
            <a:ext cx="1224720" cy="444240"/>
          </a:xfrm>
          <a:prstGeom prst="parallelogram">
            <a:avLst>
              <a:gd name="adj" fmla="val 13776"/>
            </a:avLst>
          </a:prstGeom>
          <a:solidFill>
            <a:srgbClr val="3DB0E3"/>
          </a:solidFill>
          <a:ln w="25560">
            <a:noFill/>
          </a:ln>
        </p:spPr>
        <p:style>
          <a:lnRef idx="0">
            <a:scrgbClr r="0" g="0" b="0"/>
          </a:lnRef>
          <a:fillRef idx="0">
            <a:scrgbClr r="0" g="0" b="0"/>
          </a:fillRef>
          <a:effectRef idx="0">
            <a:scrgbClr r="0" g="0" b="0"/>
          </a:effectRef>
          <a:fontRef idx="minor"/>
        </p:style>
      </p:sp>
      <p:sp>
        <p:nvSpPr>
          <p:cNvPr id="153" name="CustomShape 5"/>
          <p:cNvSpPr/>
          <p:nvPr/>
        </p:nvSpPr>
        <p:spPr>
          <a:xfrm>
            <a:off x="4247640" y="288000"/>
            <a:ext cx="4893480" cy="501840"/>
          </a:xfrm>
          <a:custGeom>
            <a:avLst/>
            <a:gdLst/>
            <a:ahLst/>
            <a:cxnLst/>
            <a:rect l="0" t="0" r="r" b="b"/>
            <a:pathLst>
              <a:path w="4901360" h="508157">
                <a:moveTo>
                  <a:pt x="0" y="508156"/>
                </a:moveTo>
                <a:lnTo>
                  <a:pt x="211925" y="4100"/>
                </a:lnTo>
                <a:lnTo>
                  <a:pt x="4894094" y="0"/>
                </a:lnTo>
                <a:cubicBezTo>
                  <a:pt x="4901359" y="1267"/>
                  <a:pt x="4900430" y="338771"/>
                  <a:pt x="4899496" y="508156"/>
                </a:cubicBezTo>
                <a:lnTo>
                  <a:pt x="0" y="508156"/>
                </a:lnTo>
              </a:path>
            </a:pathLst>
          </a:custGeom>
          <a:solidFill>
            <a:srgbClr val="3056A2"/>
          </a:solidFill>
          <a:ln w="25560">
            <a:noFill/>
          </a:ln>
        </p:spPr>
        <p:style>
          <a:lnRef idx="0">
            <a:scrgbClr r="0" g="0" b="0"/>
          </a:lnRef>
          <a:fillRef idx="0">
            <a:scrgbClr r="0" g="0" b="0"/>
          </a:fillRef>
          <a:effectRef idx="0">
            <a:scrgbClr r="0" g="0" b="0"/>
          </a:effectRef>
          <a:fontRef idx="minor"/>
        </p:style>
      </p:sp>
      <p:sp>
        <p:nvSpPr>
          <p:cNvPr id="154" name="CustomShape 6"/>
          <p:cNvSpPr/>
          <p:nvPr/>
        </p:nvSpPr>
        <p:spPr>
          <a:xfrm>
            <a:off x="4390560" y="374760"/>
            <a:ext cx="4739400" cy="29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ru-RU" sz="1400" b="1" strike="noStrike">
                <a:solidFill>
                  <a:srgbClr val="FFFFFF"/>
                </a:solidFill>
                <a:latin typeface="Arial"/>
                <a:ea typeface="DejaVu Sans"/>
              </a:rPr>
              <a:t>СРЕДСТВА ЗАЩИТЫ</a:t>
            </a:r>
            <a:endParaRPr/>
          </a:p>
        </p:txBody>
      </p:sp>
      <p:sp>
        <p:nvSpPr>
          <p:cNvPr id="155" name="CustomShape 7"/>
          <p:cNvSpPr/>
          <p:nvPr/>
        </p:nvSpPr>
        <p:spPr>
          <a:xfrm>
            <a:off x="1080000" y="1152000"/>
            <a:ext cx="4894560" cy="1150560"/>
          </a:xfrm>
          <a:prstGeom prst="rect">
            <a:avLst/>
          </a:prstGeom>
          <a:solidFill>
            <a:schemeClr val="bg1"/>
          </a:solidFill>
          <a:ln w="28440">
            <a:solidFill>
              <a:srgbClr val="FF0000"/>
            </a:solidFill>
            <a:round/>
          </a:ln>
          <a:effectLst>
            <a:outerShdw blurRad="50800" dist="63500" dir="7320000" sx="101000" sy="101000" algn="tr" rotWithShape="0">
              <a:schemeClr val="tx1">
                <a:alpha val="36000"/>
              </a:scheme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lstStyle/>
          <a:p>
            <a:pPr algn="just">
              <a:lnSpc>
                <a:spcPct val="115000"/>
              </a:lnSpc>
            </a:pPr>
            <a:r>
              <a:rPr lang="ru-RU" sz="1600" b="1" dirty="0">
                <a:solidFill>
                  <a:srgbClr val="3056A2"/>
                </a:solidFill>
                <a:latin typeface="Arial"/>
                <a:ea typeface="DejaVu Sans"/>
              </a:rPr>
              <a:t>Средство антивирусной защиты должно быть лицензионным!</a:t>
            </a:r>
            <a:endParaRPr sz="1600" b="1" dirty="0">
              <a:solidFill>
                <a:srgbClr val="3056A2"/>
              </a:solidFill>
              <a:latin typeface="Arial"/>
              <a:ea typeface="DejaVu Sans"/>
            </a:endParaRPr>
          </a:p>
          <a:p>
            <a:pPr algn="just">
              <a:lnSpc>
                <a:spcPct val="115000"/>
              </a:lnSpc>
            </a:pPr>
            <a:r>
              <a:rPr lang="ru-RU" sz="1600" b="1" dirty="0">
                <a:solidFill>
                  <a:srgbClr val="3056A2"/>
                </a:solidFill>
                <a:latin typeface="Arial"/>
                <a:ea typeface="DejaVu Sans"/>
              </a:rPr>
              <a:t>Пиратский антивирус — это еще хуже, чем его отсутствие.</a:t>
            </a:r>
            <a:endParaRPr sz="1600" b="1" dirty="0">
              <a:solidFill>
                <a:srgbClr val="3056A2"/>
              </a:solidFill>
              <a:latin typeface="Arial"/>
              <a:ea typeface="DejaVu Sans"/>
            </a:endParaRPr>
          </a:p>
        </p:txBody>
      </p:sp>
      <p:sp>
        <p:nvSpPr>
          <p:cNvPr id="156" name="CustomShape 8"/>
          <p:cNvSpPr/>
          <p:nvPr/>
        </p:nvSpPr>
        <p:spPr>
          <a:xfrm>
            <a:off x="2232000" y="2376720"/>
            <a:ext cx="4894560" cy="1149840"/>
          </a:xfrm>
          <a:prstGeom prst="rect">
            <a:avLst/>
          </a:prstGeom>
          <a:solidFill>
            <a:schemeClr val="bg1"/>
          </a:solidFill>
          <a:ln w="28440">
            <a:solidFill>
              <a:srgbClr val="FF0000"/>
            </a:solidFill>
            <a:round/>
          </a:ln>
          <a:effectLst>
            <a:outerShdw blurRad="50800" dist="63500" dir="7320000" sx="101000" sy="101000" algn="tr" rotWithShape="0">
              <a:schemeClr val="tx1">
                <a:alpha val="36000"/>
              </a:scheme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lstStyle/>
          <a:p>
            <a:pPr algn="just">
              <a:lnSpc>
                <a:spcPct val="115000"/>
              </a:lnSpc>
            </a:pPr>
            <a:r>
              <a:rPr lang="ru-RU" sz="1600" b="1" strike="noStrike" dirty="0" err="1">
                <a:solidFill>
                  <a:srgbClr val="3056A2"/>
                </a:solidFill>
                <a:latin typeface="Arial"/>
                <a:ea typeface="DejaVu Sans"/>
              </a:rPr>
              <a:t>Лжеантивирусы</a:t>
            </a:r>
            <a:r>
              <a:rPr lang="ru-RU" sz="1600" b="1" strike="noStrike" dirty="0">
                <a:solidFill>
                  <a:srgbClr val="3056A2"/>
                </a:solidFill>
                <a:latin typeface="Arial"/>
                <a:ea typeface="DejaVu Sans"/>
              </a:rPr>
              <a:t> вводят пользователя в заблуждение, оповещая о якобы имеющем место инфицировании его компьютера.</a:t>
            </a:r>
            <a:endParaRPr dirty="0"/>
          </a:p>
        </p:txBody>
      </p:sp>
      <p:pic>
        <p:nvPicPr>
          <p:cNvPr id="157" name="Рисунок 156"/>
          <p:cNvPicPr/>
          <p:nvPr/>
        </p:nvPicPr>
        <p:blipFill>
          <a:blip r:embed="rId2" cstate="print"/>
          <a:stretch/>
        </p:blipFill>
        <p:spPr>
          <a:xfrm>
            <a:off x="132840" y="4144320"/>
            <a:ext cx="2817720" cy="2046240"/>
          </a:xfrm>
          <a:prstGeom prst="rect">
            <a:avLst/>
          </a:prstGeom>
          <a:ln>
            <a:noFill/>
          </a:ln>
        </p:spPr>
      </p:pic>
      <p:pic>
        <p:nvPicPr>
          <p:cNvPr id="158" name="Picture 8"/>
          <p:cNvPicPr/>
          <p:nvPr/>
        </p:nvPicPr>
        <p:blipFill>
          <a:blip r:embed="rId3" cstate="print"/>
          <a:stretch/>
        </p:blipFill>
        <p:spPr>
          <a:xfrm>
            <a:off x="2952000" y="864000"/>
            <a:ext cx="233640" cy="358560"/>
          </a:xfrm>
          <a:prstGeom prst="rect">
            <a:avLst/>
          </a:prstGeom>
          <a:ln>
            <a:noFill/>
          </a:ln>
        </p:spPr>
      </p:pic>
      <p:sp>
        <p:nvSpPr>
          <p:cNvPr id="159" name="CustomShape 9"/>
          <p:cNvSpPr/>
          <p:nvPr/>
        </p:nvSpPr>
        <p:spPr>
          <a:xfrm>
            <a:off x="4536000" y="3708720"/>
            <a:ext cx="4102560" cy="2481840"/>
          </a:xfrm>
          <a:prstGeom prst="foldedCorner">
            <a:avLst>
              <a:gd name="adj" fmla="val 13777"/>
            </a:avLst>
          </a:prstGeom>
          <a:solidFill>
            <a:srgbClr val="FFFFFF"/>
          </a:solidFill>
          <a:ln>
            <a:solidFill>
              <a:srgbClr val="00B0F0"/>
            </a:solidFill>
            <a:round/>
          </a:ln>
          <a:effectLst>
            <a:outerShdw blurRad="50800" dist="139700" dir="7620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just">
              <a:lnSpc>
                <a:spcPct val="115000"/>
              </a:lnSpc>
            </a:pPr>
            <a:r>
              <a:rPr lang="ru-RU" sz="1600" b="1" strike="noStrike">
                <a:solidFill>
                  <a:srgbClr val="3056A2"/>
                </a:solidFill>
                <a:latin typeface="Arial"/>
                <a:ea typeface="DejaVu Sans"/>
              </a:rPr>
              <a:t>	Источниками подобных продуктов могут быть спамовые рассылки с вредоносными ссылками, распространяемые по каналам IM-сообщений, электронной почте и в социальных сетях.</a:t>
            </a:r>
            <a:endParaRPr/>
          </a:p>
        </p:txBody>
      </p:sp>
      <p:pic>
        <p:nvPicPr>
          <p:cNvPr id="160" name="Picture 4"/>
          <p:cNvPicPr/>
          <p:nvPr/>
        </p:nvPicPr>
        <p:blipFill>
          <a:blip r:embed="rId4" cstate="print"/>
          <a:stretch/>
        </p:blipFill>
        <p:spPr>
          <a:xfrm>
            <a:off x="8453520" y="3528000"/>
            <a:ext cx="217080" cy="2628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801</Words>
  <Application>Microsoft Office PowerPoint</Application>
  <PresentationFormat>Экран (4:3)</PresentationFormat>
  <Paragraphs>100</Paragraphs>
  <Slides>13</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13</vt:i4>
      </vt:variant>
    </vt:vector>
  </HeadingPairs>
  <TitlesOfParts>
    <vt:vector size="15" baseType="lpstr">
      <vt:lpstr>Office Theme</vt: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s.kuperman</dc:creator>
  <cp:lastModifiedBy>User</cp:lastModifiedBy>
  <cp:revision>63</cp:revision>
  <cp:lastPrinted>2014-04-28T10:44:15Z</cp:lastPrinted>
  <dcterms:created xsi:type="dcterms:W3CDTF">2013-07-11T12:42:15Z</dcterms:created>
  <dcterms:modified xsi:type="dcterms:W3CDTF">2020-04-28T09:53:35Z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Экран (4:3)</vt:lpwstr>
  </property>
  <property fmtid="{D5CDD505-2E9C-101B-9397-08002B2CF9AE}" pid="9" name="ScaleCrop">
    <vt:bool>false</vt:bool>
  </property>
  <property fmtid="{D5CDD505-2E9C-101B-9397-08002B2CF9AE}" pid="10" name="ShareDoc">
    <vt:bool>false</vt:bool>
  </property>
  <property fmtid="{D5CDD505-2E9C-101B-9397-08002B2CF9AE}" pid="11" name="Slides">
    <vt:i4>13</vt:i4>
  </property>
</Properties>
</file>