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BBB46-D584-49CE-B8CD-22DF5A8F67D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C6DC71-53EE-48E6-A7A0-10A4F9316948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воспитатели</a:t>
          </a:r>
          <a:endParaRPr lang="ru-RU" dirty="0"/>
        </a:p>
      </dgm:t>
    </dgm:pt>
    <dgm:pt modelId="{E86C1637-DCBF-4E4F-B1AC-DC7B22F99338}" type="parTrans" cxnId="{0511A532-2BFA-4DD1-A6D0-9618BDE87300}">
      <dgm:prSet/>
      <dgm:spPr/>
      <dgm:t>
        <a:bodyPr/>
        <a:lstStyle/>
        <a:p>
          <a:endParaRPr lang="ru-RU"/>
        </a:p>
      </dgm:t>
    </dgm:pt>
    <dgm:pt modelId="{B09765D1-51D0-41F8-A745-4273900D9F98}" type="sibTrans" cxnId="{0511A532-2BFA-4DD1-A6D0-9618BDE8730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0DC5F10-65F0-4825-B537-A06E6CB0974E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314EA6C5-1BE0-42CC-9EB6-057ADC59A357}" type="parTrans" cxnId="{CE02F6FF-EA1D-4827-917E-72946E61A49B}">
      <dgm:prSet/>
      <dgm:spPr/>
      <dgm:t>
        <a:bodyPr/>
        <a:lstStyle/>
        <a:p>
          <a:endParaRPr lang="ru-RU"/>
        </a:p>
      </dgm:t>
    </dgm:pt>
    <dgm:pt modelId="{0B278F61-D8DA-4EA0-B553-4BDB5A26E013}" type="sibTrans" cxnId="{CE02F6FF-EA1D-4827-917E-72946E61A49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2F6EA83-9663-4C97-97EF-6113126FE48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4834B260-EC32-40A9-BF75-A8FA728EA297}" type="parTrans" cxnId="{229DA0F6-18F3-48DC-96BB-BC4F8DD538AF}">
      <dgm:prSet/>
      <dgm:spPr/>
      <dgm:t>
        <a:bodyPr/>
        <a:lstStyle/>
        <a:p>
          <a:endParaRPr lang="ru-RU"/>
        </a:p>
      </dgm:t>
    </dgm:pt>
    <dgm:pt modelId="{47967655-51E2-4273-BED6-0B12F9733FB9}" type="sibTrans" cxnId="{229DA0F6-18F3-48DC-96BB-BC4F8DD538A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EFABF1E-925B-4F22-A50D-FCB0AE2BD610}" type="pres">
      <dgm:prSet presAssocID="{175BBB46-D584-49CE-B8CD-22DF5A8F67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DF24E-3ECB-46B7-BC6D-BA16E2D1A21A}" type="pres">
      <dgm:prSet presAssocID="{FDC6DC71-53EE-48E6-A7A0-10A4F93169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A0E0E-A9F9-4554-8372-58CD4EE1C08B}" type="pres">
      <dgm:prSet presAssocID="{B09765D1-51D0-41F8-A745-4273900D9F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83E28B5-03A8-42F5-ABC1-259318731F5C}" type="pres">
      <dgm:prSet presAssocID="{B09765D1-51D0-41F8-A745-4273900D9F9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2BE80AD-D0FF-42B5-ABD0-1D0EF403948C}" type="pres">
      <dgm:prSet presAssocID="{D0DC5F10-65F0-4825-B537-A06E6CB097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EEA69-C8B5-4DDD-BE8F-9F9080AC6AA0}" type="pres">
      <dgm:prSet presAssocID="{0B278F61-D8DA-4EA0-B553-4BDB5A26E01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B1DCC1E-E5F2-420D-B3E9-2018081DCC0A}" type="pres">
      <dgm:prSet presAssocID="{0B278F61-D8DA-4EA0-B553-4BDB5A26E01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66FBFC3-C9E8-4EA9-8A84-279D1E7A6689}" type="pres">
      <dgm:prSet presAssocID="{22F6EA83-9663-4C97-97EF-6113126FE4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E3776-1DD8-4AF3-9D66-BCA08115ADFC}" type="pres">
      <dgm:prSet presAssocID="{47967655-51E2-4273-BED6-0B12F9733FB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64C3F88-2585-4363-B578-04B7AA23A78F}" type="pres">
      <dgm:prSet presAssocID="{47967655-51E2-4273-BED6-0B12F9733FB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553732F-11C8-4195-B24B-C1925EA9520F}" type="presOf" srcId="{47967655-51E2-4273-BED6-0B12F9733FB9}" destId="{864C3F88-2585-4363-B578-04B7AA23A78F}" srcOrd="1" destOrd="0" presId="urn:microsoft.com/office/officeart/2005/8/layout/cycle7"/>
    <dgm:cxn modelId="{2E692225-B2E2-4AB1-AA87-2BCCFDBE71FC}" type="presOf" srcId="{22F6EA83-9663-4C97-97EF-6113126FE489}" destId="{D66FBFC3-C9E8-4EA9-8A84-279D1E7A6689}" srcOrd="0" destOrd="0" presId="urn:microsoft.com/office/officeart/2005/8/layout/cycle7"/>
    <dgm:cxn modelId="{C74C37AF-878F-4556-9F09-479DF489BDB6}" type="presOf" srcId="{B09765D1-51D0-41F8-A745-4273900D9F98}" destId="{183E28B5-03A8-42F5-ABC1-259318731F5C}" srcOrd="1" destOrd="0" presId="urn:microsoft.com/office/officeart/2005/8/layout/cycle7"/>
    <dgm:cxn modelId="{0511A532-2BFA-4DD1-A6D0-9618BDE87300}" srcId="{175BBB46-D584-49CE-B8CD-22DF5A8F67D0}" destId="{FDC6DC71-53EE-48E6-A7A0-10A4F9316948}" srcOrd="0" destOrd="0" parTransId="{E86C1637-DCBF-4E4F-B1AC-DC7B22F99338}" sibTransId="{B09765D1-51D0-41F8-A745-4273900D9F98}"/>
    <dgm:cxn modelId="{AEC6CBA1-98CC-42F3-ABB9-C0BC620CE3EA}" type="presOf" srcId="{FDC6DC71-53EE-48E6-A7A0-10A4F9316948}" destId="{E72DF24E-3ECB-46B7-BC6D-BA16E2D1A21A}" srcOrd="0" destOrd="0" presId="urn:microsoft.com/office/officeart/2005/8/layout/cycle7"/>
    <dgm:cxn modelId="{7E5997A3-381D-4848-97EA-C20DD9E1EEEC}" type="presOf" srcId="{D0DC5F10-65F0-4825-B537-A06E6CB0974E}" destId="{D2BE80AD-D0FF-42B5-ABD0-1D0EF403948C}" srcOrd="0" destOrd="0" presId="urn:microsoft.com/office/officeart/2005/8/layout/cycle7"/>
    <dgm:cxn modelId="{759E4703-DF0F-49AA-9B38-70983B7628CB}" type="presOf" srcId="{B09765D1-51D0-41F8-A745-4273900D9F98}" destId="{5FEA0E0E-A9F9-4554-8372-58CD4EE1C08B}" srcOrd="0" destOrd="0" presId="urn:microsoft.com/office/officeart/2005/8/layout/cycle7"/>
    <dgm:cxn modelId="{45295989-FB1E-4D9D-85EF-6C4AB2D0E01B}" type="presOf" srcId="{0B278F61-D8DA-4EA0-B553-4BDB5A26E013}" destId="{0B1DCC1E-E5F2-420D-B3E9-2018081DCC0A}" srcOrd="1" destOrd="0" presId="urn:microsoft.com/office/officeart/2005/8/layout/cycle7"/>
    <dgm:cxn modelId="{2D2DA527-2B36-40A1-908F-C14946B6889D}" type="presOf" srcId="{47967655-51E2-4273-BED6-0B12F9733FB9}" destId="{78EE3776-1DD8-4AF3-9D66-BCA08115ADFC}" srcOrd="0" destOrd="0" presId="urn:microsoft.com/office/officeart/2005/8/layout/cycle7"/>
    <dgm:cxn modelId="{CE02F6FF-EA1D-4827-917E-72946E61A49B}" srcId="{175BBB46-D584-49CE-B8CD-22DF5A8F67D0}" destId="{D0DC5F10-65F0-4825-B537-A06E6CB0974E}" srcOrd="1" destOrd="0" parTransId="{314EA6C5-1BE0-42CC-9EB6-057ADC59A357}" sibTransId="{0B278F61-D8DA-4EA0-B553-4BDB5A26E013}"/>
    <dgm:cxn modelId="{81A1831E-70AD-4926-B85E-345CFE143186}" type="presOf" srcId="{175BBB46-D584-49CE-B8CD-22DF5A8F67D0}" destId="{8EFABF1E-925B-4F22-A50D-FCB0AE2BD610}" srcOrd="0" destOrd="0" presId="urn:microsoft.com/office/officeart/2005/8/layout/cycle7"/>
    <dgm:cxn modelId="{229DA0F6-18F3-48DC-96BB-BC4F8DD538AF}" srcId="{175BBB46-D584-49CE-B8CD-22DF5A8F67D0}" destId="{22F6EA83-9663-4C97-97EF-6113126FE489}" srcOrd="2" destOrd="0" parTransId="{4834B260-EC32-40A9-BF75-A8FA728EA297}" sibTransId="{47967655-51E2-4273-BED6-0B12F9733FB9}"/>
    <dgm:cxn modelId="{13A3F4B9-EACA-41A4-B9D3-EFA20D793199}" type="presOf" srcId="{0B278F61-D8DA-4EA0-B553-4BDB5A26E013}" destId="{285EEA69-C8B5-4DDD-BE8F-9F9080AC6AA0}" srcOrd="0" destOrd="0" presId="urn:microsoft.com/office/officeart/2005/8/layout/cycle7"/>
    <dgm:cxn modelId="{127EE010-0A3E-4D72-92E5-85E23546F6D4}" type="presParOf" srcId="{8EFABF1E-925B-4F22-A50D-FCB0AE2BD610}" destId="{E72DF24E-3ECB-46B7-BC6D-BA16E2D1A21A}" srcOrd="0" destOrd="0" presId="urn:microsoft.com/office/officeart/2005/8/layout/cycle7"/>
    <dgm:cxn modelId="{98D053D5-25B3-49D2-92E9-5EB2DD345FE3}" type="presParOf" srcId="{8EFABF1E-925B-4F22-A50D-FCB0AE2BD610}" destId="{5FEA0E0E-A9F9-4554-8372-58CD4EE1C08B}" srcOrd="1" destOrd="0" presId="urn:microsoft.com/office/officeart/2005/8/layout/cycle7"/>
    <dgm:cxn modelId="{8D8493F9-21CF-4776-AC4A-2FA0026B7344}" type="presParOf" srcId="{5FEA0E0E-A9F9-4554-8372-58CD4EE1C08B}" destId="{183E28B5-03A8-42F5-ABC1-259318731F5C}" srcOrd="0" destOrd="0" presId="urn:microsoft.com/office/officeart/2005/8/layout/cycle7"/>
    <dgm:cxn modelId="{9D480283-C28A-4E02-BF91-60D63E813187}" type="presParOf" srcId="{8EFABF1E-925B-4F22-A50D-FCB0AE2BD610}" destId="{D2BE80AD-D0FF-42B5-ABD0-1D0EF403948C}" srcOrd="2" destOrd="0" presId="urn:microsoft.com/office/officeart/2005/8/layout/cycle7"/>
    <dgm:cxn modelId="{3CBD5BD7-D31B-4B9A-AC9E-1565DF01CCFA}" type="presParOf" srcId="{8EFABF1E-925B-4F22-A50D-FCB0AE2BD610}" destId="{285EEA69-C8B5-4DDD-BE8F-9F9080AC6AA0}" srcOrd="3" destOrd="0" presId="urn:microsoft.com/office/officeart/2005/8/layout/cycle7"/>
    <dgm:cxn modelId="{8B55911A-4D36-473A-AA05-52752140B113}" type="presParOf" srcId="{285EEA69-C8B5-4DDD-BE8F-9F9080AC6AA0}" destId="{0B1DCC1E-E5F2-420D-B3E9-2018081DCC0A}" srcOrd="0" destOrd="0" presId="urn:microsoft.com/office/officeart/2005/8/layout/cycle7"/>
    <dgm:cxn modelId="{9C28B238-493E-43D4-84FB-E5BA7200E056}" type="presParOf" srcId="{8EFABF1E-925B-4F22-A50D-FCB0AE2BD610}" destId="{D66FBFC3-C9E8-4EA9-8A84-279D1E7A6689}" srcOrd="4" destOrd="0" presId="urn:microsoft.com/office/officeart/2005/8/layout/cycle7"/>
    <dgm:cxn modelId="{3FB102D8-0EF5-460B-A147-BB9146EC93F2}" type="presParOf" srcId="{8EFABF1E-925B-4F22-A50D-FCB0AE2BD610}" destId="{78EE3776-1DD8-4AF3-9D66-BCA08115ADFC}" srcOrd="5" destOrd="0" presId="urn:microsoft.com/office/officeart/2005/8/layout/cycle7"/>
    <dgm:cxn modelId="{6C0B05B6-A67E-4061-96AA-06C0DECC706A}" type="presParOf" srcId="{78EE3776-1DD8-4AF3-9D66-BCA08115ADFC}" destId="{864C3F88-2585-4363-B578-04B7AA23A78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DF24E-3ECB-46B7-BC6D-BA16E2D1A21A}">
      <dsp:nvSpPr>
        <dsp:cNvPr id="0" name=""/>
        <dsp:cNvSpPr/>
      </dsp:nvSpPr>
      <dsp:spPr>
        <a:xfrm>
          <a:off x="1773191" y="43"/>
          <a:ext cx="1469496" cy="734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воспитатели</a:t>
          </a:r>
          <a:endParaRPr lang="ru-RU" sz="1700" kern="1200" dirty="0"/>
        </a:p>
      </dsp:txBody>
      <dsp:txXfrm>
        <a:off x="1773191" y="43"/>
        <a:ext cx="1469496" cy="734748"/>
      </dsp:txXfrm>
    </dsp:sp>
    <dsp:sp modelId="{5FEA0E0E-A9F9-4554-8372-58CD4EE1C08B}">
      <dsp:nvSpPr>
        <dsp:cNvPr id="0" name=""/>
        <dsp:cNvSpPr/>
      </dsp:nvSpPr>
      <dsp:spPr>
        <a:xfrm rot="3600000">
          <a:off x="2731136" y="1291351"/>
          <a:ext cx="768946" cy="257161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600000">
        <a:off x="2731136" y="1291351"/>
        <a:ext cx="768946" cy="257161"/>
      </dsp:txXfrm>
    </dsp:sp>
    <dsp:sp modelId="{D2BE80AD-D0FF-42B5-ABD0-1D0EF403948C}">
      <dsp:nvSpPr>
        <dsp:cNvPr id="0" name=""/>
        <dsp:cNvSpPr/>
      </dsp:nvSpPr>
      <dsp:spPr>
        <a:xfrm>
          <a:off x="2988531" y="2105072"/>
          <a:ext cx="1469496" cy="734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родители</a:t>
          </a:r>
          <a:endParaRPr lang="ru-RU" sz="1700" kern="1200" dirty="0"/>
        </a:p>
      </dsp:txBody>
      <dsp:txXfrm>
        <a:off x="2988531" y="2105072"/>
        <a:ext cx="1469496" cy="734748"/>
      </dsp:txXfrm>
    </dsp:sp>
    <dsp:sp modelId="{285EEA69-C8B5-4DDD-BE8F-9F9080AC6AA0}">
      <dsp:nvSpPr>
        <dsp:cNvPr id="0" name=""/>
        <dsp:cNvSpPr/>
      </dsp:nvSpPr>
      <dsp:spPr>
        <a:xfrm rot="10800000">
          <a:off x="2123466" y="2343865"/>
          <a:ext cx="768946" cy="257161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123466" y="2343865"/>
        <a:ext cx="768946" cy="257161"/>
      </dsp:txXfrm>
    </dsp:sp>
    <dsp:sp modelId="{D66FBFC3-C9E8-4EA9-8A84-279D1E7A6689}">
      <dsp:nvSpPr>
        <dsp:cNvPr id="0" name=""/>
        <dsp:cNvSpPr/>
      </dsp:nvSpPr>
      <dsp:spPr>
        <a:xfrm>
          <a:off x="557852" y="2105072"/>
          <a:ext cx="1469496" cy="734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дети</a:t>
          </a:r>
          <a:endParaRPr lang="ru-RU" sz="1700" kern="1200" dirty="0"/>
        </a:p>
      </dsp:txBody>
      <dsp:txXfrm>
        <a:off x="557852" y="2105072"/>
        <a:ext cx="1469496" cy="734748"/>
      </dsp:txXfrm>
    </dsp:sp>
    <dsp:sp modelId="{78EE3776-1DD8-4AF3-9D66-BCA08115ADFC}">
      <dsp:nvSpPr>
        <dsp:cNvPr id="0" name=""/>
        <dsp:cNvSpPr/>
      </dsp:nvSpPr>
      <dsp:spPr>
        <a:xfrm rot="18000000">
          <a:off x="1515797" y="1291351"/>
          <a:ext cx="768946" cy="257161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000000">
        <a:off x="1515797" y="1291351"/>
        <a:ext cx="768946" cy="25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A7A76E-4390-432B-B586-C77372A52721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28D47A-7B33-4A1E-BD2E-1788956298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708920"/>
            <a:ext cx="6392108" cy="24894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Тема опыта: «Формирование и совершенствование коммуникативных навыков у дошкольников»</a:t>
            </a:r>
            <a:endParaRPr lang="ru-RU" sz="4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854696" cy="15365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+mj-lt"/>
              </a:rPr>
              <a:t>Муниципальное автономное дошкольное образовательное учреждение «Центр развития ребенка – детский сад № 6» г. Щекино</a:t>
            </a:r>
            <a:endParaRPr lang="ru-RU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7332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+mj-lt"/>
              </a:rPr>
              <a:t>Воспитатель: Коновалова Ирина Васильевна</a:t>
            </a:r>
            <a:endParaRPr lang="ru-RU" sz="28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" name="Рисунок 4" descr="20180316_100607.jpg"/>
          <p:cNvPicPr>
            <a:picLocks noChangeAspect="1"/>
          </p:cNvPicPr>
          <p:nvPr/>
        </p:nvPicPr>
        <p:blipFill>
          <a:blip r:embed="rId2" cstate="print"/>
          <a:srcRect l="18750" r="67594" b="65278"/>
          <a:stretch>
            <a:fillRect/>
          </a:stretch>
        </p:blipFill>
        <p:spPr>
          <a:xfrm>
            <a:off x="357158" y="2650707"/>
            <a:ext cx="1643074" cy="234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Результаты опыта.</a:t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Отмечена положительная динамика формирования коммуникативных навыков у воспитанников;</a:t>
            </a:r>
          </a:p>
          <a:p>
            <a:r>
              <a:rPr lang="ru-RU" dirty="0" smtClean="0">
                <a:latin typeface="+mj-lt"/>
              </a:rPr>
              <a:t>В группе создана развивающая предметно-пространственная среда, стимулирующая непосредственное общение воспитанников;</a:t>
            </a:r>
          </a:p>
          <a:p>
            <a:r>
              <a:rPr lang="ru-RU" dirty="0" smtClean="0">
                <a:latin typeface="+mj-lt"/>
              </a:rPr>
              <a:t>Отмечена степень удовлетворенности родителей работой по данному направлению-100%;</a:t>
            </a:r>
          </a:p>
          <a:p>
            <a:r>
              <a:rPr lang="ru-RU" dirty="0" smtClean="0">
                <a:latin typeface="+mj-lt"/>
              </a:rPr>
              <a:t>Опыт был представлен на уровне ДОУ, муниципальном и региональном уровнях и получил положительную оценку.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 descr="1278922048_1263565845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260648"/>
            <a:ext cx="2135680" cy="1676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Теоретическая обоснованность опыта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Опыт актуален и рекомендован к использованию;</a:t>
            </a:r>
          </a:p>
          <a:p>
            <a:pPr>
              <a:buNone/>
            </a:pPr>
            <a:r>
              <a:rPr lang="ru-RU" dirty="0" smtClean="0"/>
              <a:t>Новизна опыта заключается в </a:t>
            </a:r>
            <a:r>
              <a:rPr lang="ru-RU" dirty="0" err="1" smtClean="0"/>
              <a:t>инновационности</a:t>
            </a:r>
            <a:r>
              <a:rPr lang="ru-RU" dirty="0" smtClean="0"/>
              <a:t> подходов, использовании нетрадиционных форм работы (интегрированные занятия, тренинги, </a:t>
            </a:r>
            <a:r>
              <a:rPr lang="ru-RU" dirty="0" err="1" smtClean="0"/>
              <a:t>психогимнастика</a:t>
            </a:r>
            <a:r>
              <a:rPr lang="ru-RU" dirty="0" smtClean="0"/>
              <a:t>, моделирование и др.).</a:t>
            </a:r>
          </a:p>
          <a:p>
            <a:pPr>
              <a:buNone/>
            </a:pPr>
            <a:r>
              <a:rPr lang="ru-RU" dirty="0" smtClean="0"/>
              <a:t>Практическая значимость опыта заключается в:</a:t>
            </a:r>
          </a:p>
          <a:p>
            <a:r>
              <a:rPr lang="ru-RU" dirty="0" smtClean="0"/>
              <a:t>подборе и систематизации методов, средств, форм, способов организации образовательной деятельности;</a:t>
            </a:r>
          </a:p>
          <a:p>
            <a:r>
              <a:rPr lang="ru-RU" dirty="0" smtClean="0"/>
              <a:t>влиянии на повышение профессионального мастерства педагогов;</a:t>
            </a:r>
          </a:p>
          <a:p>
            <a:r>
              <a:rPr lang="ru-RU" dirty="0" smtClean="0"/>
              <a:t>влиянии на повышение педагогической культуры родителей.</a:t>
            </a:r>
          </a:p>
          <a:p>
            <a:endParaRPr lang="ru-RU" dirty="0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3641" y="4725144"/>
            <a:ext cx="3513862" cy="2111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Актуальность: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Общение со сверстниками занимает важное место в жизни ребёнка: от того, насколько успешно складывается это общение, зависит темп развития ребёнка, его самоощущение и самооценка, отношение к другим людям.</a:t>
            </a:r>
          </a:p>
          <a:p>
            <a:r>
              <a:rPr lang="ru-RU" dirty="0" smtClean="0">
                <a:latin typeface="+mj-lt"/>
              </a:rPr>
              <a:t>Психологи выделяют коммуникативные способности как индивидуально-психологические особенности личности, обеспечивающие эффективность её общения и совместимость с другими людьми. Нередко задачи коммуникативного развития подменяются задачами развития речи, т.е. обогащения языковыми средствами. Однако за неумением общаться часто скрывается более серьёзная проблема – недостаточность овладения коммуникативной деятельностью, коммуникативным поведением в целом, где речь является лишь одним из средств, хотя и очень важным.</a:t>
            </a:r>
          </a:p>
          <a:p>
            <a:r>
              <a:rPr lang="ru-RU" dirty="0" smtClean="0">
                <a:latin typeface="+mj-lt"/>
              </a:rPr>
              <a:t>Дошкольник не может обойтись без сверстников, однако, его общение с ними без помощи взрослых почти всегда оказывается малоэффективным. Задача взрослых (педагогов и родителей)  - учить детей различным способам коммуникации, выражать свои эмоции и желания, сочувствовать и помогать другому человеку, достойно выходить из конфликтной ситуации, мириться, различать допустимое и недопустимое поведение. Но такое обучение должно подкрепляться реальным примером взрослого.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Теоретическое обоснование опыта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24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+mj-lt"/>
              </a:rPr>
              <a:t>Эта тема рассматривалась отечественными и зарубежными педагогами и психологами: Л.С. </a:t>
            </a:r>
            <a:r>
              <a:rPr lang="ru-RU" dirty="0" err="1" smtClean="0">
                <a:latin typeface="+mj-lt"/>
              </a:rPr>
              <a:t>Выготским</a:t>
            </a:r>
            <a:r>
              <a:rPr lang="ru-RU" dirty="0" smtClean="0">
                <a:latin typeface="+mj-lt"/>
              </a:rPr>
              <a:t>, А.Н. Леонтьевым, А.В. Запорожцем, Д.Б. </a:t>
            </a:r>
            <a:r>
              <a:rPr lang="ru-RU" dirty="0" err="1" smtClean="0">
                <a:latin typeface="+mj-lt"/>
              </a:rPr>
              <a:t>Элькониным</a:t>
            </a:r>
            <a:r>
              <a:rPr lang="ru-RU" dirty="0" smtClean="0">
                <a:latin typeface="+mj-lt"/>
              </a:rPr>
              <a:t>. В настоящее время данной проблеме уделяют внимание: Л.М. </a:t>
            </a:r>
            <a:r>
              <a:rPr lang="ru-RU" dirty="0" err="1" smtClean="0">
                <a:latin typeface="+mj-lt"/>
              </a:rPr>
              <a:t>Шипицина</a:t>
            </a:r>
            <a:r>
              <a:rPr lang="ru-RU" dirty="0" smtClean="0">
                <a:latin typeface="+mj-lt"/>
              </a:rPr>
              <a:t>, В.И.Петрова, Н.В. Клюева, С.В. Крюкова. А также программа «</a:t>
            </a:r>
            <a:r>
              <a:rPr lang="ru-RU" dirty="0" smtClean="0"/>
              <a:t>ОТ РОЖДЕНИЯ ДО ШКОЛЫ» под ред.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Т.С.Комаровой, Э.М.Дорофеевой, 2021 г. </a:t>
            </a:r>
            <a:r>
              <a:rPr lang="ru-RU" dirty="0" smtClean="0">
                <a:latin typeface="+mj-lt"/>
              </a:rPr>
              <a:t>, которая ориентирована на личностное взаимодействие педагога с детьми и формирование у дошкольников социальной компетенции.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 опыта: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5121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Разработка системы воспитательно-образовательной работы по формированию и совершенствованию  коммуникативных навыков у дошкольников.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851920" y="3140968"/>
          <a:ext cx="5015880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198168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dirty="0" smtClean="0">
                <a:latin typeface="+mj-lt"/>
              </a:rPr>
              <a:t>Данную систему следует рассматривать, как процесс взаимодействия педагогов, воспитанников и родителей.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опыта: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ru-RU" dirty="0" smtClean="0"/>
              <a:t>разработка модели реализации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в коммуникативном развитии дошкольников; 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Создание развивающей предметно-пространственной среды, стимулирующей непосредственное коммуникативное взаимодействие воспитанников;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Повышение профессионального мастерства по вопросам формирования и совершенствования коммуникативных навыков детей;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Организация взаимодействия с родителями по данной теме.</a:t>
            </a:r>
          </a:p>
          <a:p>
            <a:pPr marL="514350" lvl="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>
              <a:solidFill>
                <a:srgbClr val="0033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91064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Этапы накопления и систематизации опыта: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latin typeface="+mj-lt"/>
              </a:rPr>
              <a:t>1. </a:t>
            </a:r>
            <a:r>
              <a:rPr lang="ru-RU" b="1" dirty="0" smtClean="0">
                <a:latin typeface="+mj-lt"/>
              </a:rPr>
              <a:t>Подготовительный этап: </a:t>
            </a:r>
          </a:p>
          <a:p>
            <a:pPr marL="514350" indent="-514350">
              <a:buNone/>
            </a:pPr>
            <a:r>
              <a:rPr lang="ru-RU" dirty="0" smtClean="0">
                <a:latin typeface="+mj-lt"/>
              </a:rPr>
              <a:t>-изучение методической литературы;</a:t>
            </a:r>
          </a:p>
          <a:p>
            <a:pPr marL="514350" indent="-514350">
              <a:buNone/>
            </a:pPr>
            <a:r>
              <a:rPr lang="ru-RU" dirty="0" smtClean="0">
                <a:latin typeface="+mj-lt"/>
              </a:rPr>
              <a:t>- создание развивающей предметно-пространственной среды в группе (уголок дружбы, островок уединения, театральный уголок, дидактические игры и пособия, уголок семьи и др.);</a:t>
            </a:r>
          </a:p>
          <a:p>
            <a:pPr marL="514350" indent="-514350">
              <a:buNone/>
            </a:pPr>
            <a:r>
              <a:rPr lang="ru-RU" dirty="0" smtClean="0">
                <a:latin typeface="+mj-lt"/>
              </a:rPr>
              <a:t>2. </a:t>
            </a:r>
            <a:r>
              <a:rPr lang="ru-RU" b="1" dirty="0" smtClean="0">
                <a:latin typeface="+mj-lt"/>
              </a:rPr>
              <a:t>Внедренческий этап:</a:t>
            </a:r>
          </a:p>
          <a:p>
            <a:pPr marL="514350" indent="-514350">
              <a:buNone/>
            </a:pPr>
            <a:r>
              <a:rPr lang="ru-RU" dirty="0" smtClean="0">
                <a:latin typeface="+mj-lt"/>
              </a:rPr>
              <a:t>- </a:t>
            </a:r>
            <a:r>
              <a:rPr lang="ru-RU" dirty="0" smtClean="0">
                <a:latin typeface="+mj-lt"/>
              </a:rPr>
              <a:t>Проведение  занятий, </a:t>
            </a:r>
            <a:r>
              <a:rPr lang="ru-RU" dirty="0" smtClean="0">
                <a:latin typeface="+mj-lt"/>
              </a:rPr>
              <a:t>игровых и проблемных ситуаций, совместных праздников, театрализованных постановок;</a:t>
            </a:r>
          </a:p>
          <a:p>
            <a:pPr marL="514350" indent="-514350">
              <a:buNone/>
            </a:pPr>
            <a:r>
              <a:rPr lang="ru-RU" dirty="0" smtClean="0">
                <a:latin typeface="+mj-lt"/>
              </a:rPr>
              <a:t>- организация </a:t>
            </a:r>
            <a:r>
              <a:rPr lang="ru-RU" dirty="0" smtClean="0">
                <a:latin typeface="+mj-lt"/>
              </a:rPr>
              <a:t> виртуальных экскурсий </a:t>
            </a:r>
            <a:r>
              <a:rPr lang="ru-RU" dirty="0" smtClean="0">
                <a:latin typeface="+mj-lt"/>
              </a:rPr>
              <a:t>по городу</a:t>
            </a:r>
            <a:r>
              <a:rPr lang="ru-RU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по памятным местам, в музей-усадьбу «Ясная Поляна»;</a:t>
            </a:r>
          </a:p>
          <a:p>
            <a:pPr marL="514350" indent="-514350">
              <a:buNone/>
            </a:pPr>
            <a:r>
              <a:rPr lang="ru-RU" dirty="0" smtClean="0">
                <a:latin typeface="+mj-lt"/>
              </a:rPr>
              <a:t>- презентация опыта на уровне ДОО, на муниципальном, региональном уровнях.</a:t>
            </a:r>
            <a:endParaRPr lang="ru-RU" dirty="0">
              <a:latin typeface="+mj-lt"/>
            </a:endParaRPr>
          </a:p>
        </p:txBody>
      </p:sp>
      <p:pic>
        <p:nvPicPr>
          <p:cNvPr id="4" name="Picture 9" descr="D:\DOCS\Сборник фото и картинок\Новые шаблоны\Для презентаций\Коллекция картинок 1(Microsoft)\j02506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9865">
            <a:off x="7045936" y="383909"/>
            <a:ext cx="14271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Технология реализации опыта.</a:t>
            </a:r>
            <a:br>
              <a:rPr lang="ru-RU" sz="4000" b="1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Диагностический инструментарий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36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При отслеживании результативности работы по данному направлению были использованы следующие методы:</a:t>
            </a:r>
          </a:p>
          <a:p>
            <a:pPr lvl="0"/>
            <a:r>
              <a:rPr lang="ru-RU" dirty="0" smtClean="0">
                <a:latin typeface="+mj-lt"/>
              </a:rPr>
              <a:t>Наблюдения за детьми.</a:t>
            </a:r>
          </a:p>
          <a:p>
            <a:pPr lvl="0"/>
            <a:r>
              <a:rPr lang="ru-RU" dirty="0" smtClean="0">
                <a:latin typeface="+mj-lt"/>
              </a:rPr>
              <a:t>Анализ детской продуктивной деятельности.</a:t>
            </a:r>
          </a:p>
          <a:p>
            <a:pPr lvl="0"/>
            <a:r>
              <a:rPr lang="ru-RU" dirty="0" smtClean="0">
                <a:latin typeface="+mj-lt"/>
              </a:rPr>
              <a:t>Дидактические игры: «Узнай настроение», «Хорошие и плохие поступки», «Интервью» и др.</a:t>
            </a:r>
          </a:p>
          <a:p>
            <a:pPr lvl="0"/>
            <a:r>
              <a:rPr lang="ru-RU" dirty="0" smtClean="0">
                <a:latin typeface="+mj-lt"/>
              </a:rPr>
              <a:t>Опрос детей, тестирование.</a:t>
            </a:r>
          </a:p>
          <a:p>
            <a:pPr lvl="0"/>
            <a:r>
              <a:rPr lang="ru-RU" dirty="0" smtClean="0">
                <a:latin typeface="+mj-lt"/>
              </a:rPr>
              <a:t>Анкетирование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Технология реализации опыта.</a:t>
            </a:r>
            <a:br>
              <a:rPr lang="ru-RU" sz="4000" b="1" dirty="0" smtClean="0"/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Блоки, разделы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dirty="0" smtClean="0">
                <a:latin typeface="+mj-lt"/>
              </a:rPr>
              <a:t>1.Сведения об авторе.</a:t>
            </a:r>
            <a:endParaRPr lang="ru-RU" sz="2000" dirty="0" smtClean="0">
              <a:latin typeface="+mj-lt"/>
            </a:endParaRPr>
          </a:p>
          <a:p>
            <a:pPr lvl="0">
              <a:buNone/>
            </a:pPr>
            <a:r>
              <a:rPr lang="ru-RU" sz="2800" dirty="0" smtClean="0">
                <a:latin typeface="+mj-lt"/>
              </a:rPr>
              <a:t>2. Возникновение, становление опыта.</a:t>
            </a:r>
            <a:endParaRPr lang="ru-RU" sz="2000" dirty="0" smtClean="0">
              <a:latin typeface="+mj-lt"/>
            </a:endParaRPr>
          </a:p>
          <a:p>
            <a:pPr lvl="0">
              <a:buNone/>
            </a:pPr>
            <a:r>
              <a:rPr lang="ru-RU" sz="2800" dirty="0" smtClean="0">
                <a:latin typeface="+mj-lt"/>
              </a:rPr>
              <a:t>3. Новизна опыта</a:t>
            </a:r>
            <a:endParaRPr lang="ru-RU" sz="2000" dirty="0" smtClean="0">
              <a:latin typeface="+mj-lt"/>
            </a:endParaRPr>
          </a:p>
          <a:p>
            <a:pPr lvl="0">
              <a:buNone/>
            </a:pPr>
            <a:r>
              <a:rPr lang="ru-RU" sz="2800" dirty="0" smtClean="0">
                <a:latin typeface="+mj-lt"/>
              </a:rPr>
              <a:t>4. Трудоёмкость опыта</a:t>
            </a:r>
            <a:endParaRPr lang="ru-RU" sz="2000" dirty="0" smtClean="0">
              <a:latin typeface="+mj-lt"/>
            </a:endParaRPr>
          </a:p>
          <a:p>
            <a:pPr lvl="0">
              <a:buNone/>
            </a:pPr>
            <a:r>
              <a:rPr lang="ru-RU" sz="2800" dirty="0" smtClean="0">
                <a:latin typeface="+mj-lt"/>
              </a:rPr>
              <a:t>5. Теоретическая база опыта.</a:t>
            </a:r>
            <a:endParaRPr lang="ru-RU" sz="2000" dirty="0" smtClean="0">
              <a:latin typeface="+mj-lt"/>
            </a:endParaRPr>
          </a:p>
          <a:p>
            <a:pPr lvl="0">
              <a:buNone/>
            </a:pPr>
            <a:r>
              <a:rPr lang="ru-RU" sz="2800" dirty="0" smtClean="0">
                <a:latin typeface="+mj-lt"/>
              </a:rPr>
              <a:t>6. Теоретическая интерпретация опыта</a:t>
            </a:r>
            <a:endParaRPr lang="ru-RU" sz="2000" dirty="0" smtClean="0">
              <a:latin typeface="+mj-lt"/>
            </a:endParaRPr>
          </a:p>
          <a:p>
            <a:pPr lvl="1">
              <a:buNone/>
            </a:pPr>
            <a:r>
              <a:rPr lang="ru-RU" dirty="0" smtClean="0">
                <a:latin typeface="+mj-lt"/>
              </a:rPr>
              <a:t>6.1.Актуальность опыта.</a:t>
            </a:r>
            <a:endParaRPr lang="ru-RU" sz="1800" dirty="0" smtClean="0">
              <a:latin typeface="+mj-lt"/>
            </a:endParaRPr>
          </a:p>
          <a:p>
            <a:pPr lvl="1">
              <a:buNone/>
            </a:pPr>
            <a:r>
              <a:rPr lang="ru-RU" dirty="0" smtClean="0">
                <a:latin typeface="+mj-lt"/>
              </a:rPr>
              <a:t>6.2. Технология реализации опыта</a:t>
            </a:r>
            <a:endParaRPr lang="ru-RU" sz="1800" dirty="0" smtClean="0">
              <a:latin typeface="+mj-lt"/>
            </a:endParaRPr>
          </a:p>
          <a:p>
            <a:pPr lvl="1">
              <a:buNone/>
            </a:pPr>
            <a:r>
              <a:rPr lang="ru-RU" dirty="0" smtClean="0">
                <a:latin typeface="+mj-lt"/>
              </a:rPr>
              <a:t>6.3. Организация взаимодействия с родителями.</a:t>
            </a:r>
            <a:endParaRPr lang="ru-RU" sz="1800" dirty="0" smtClean="0">
              <a:latin typeface="+mj-lt"/>
            </a:endParaRPr>
          </a:p>
          <a:p>
            <a:pPr lvl="0">
              <a:buNone/>
            </a:pPr>
            <a:r>
              <a:rPr lang="ru-RU" sz="2800" dirty="0" smtClean="0">
                <a:latin typeface="+mj-lt"/>
              </a:rPr>
              <a:t>7. Результативность.</a:t>
            </a:r>
            <a:endParaRPr lang="ru-RU" sz="2000" dirty="0" smtClean="0">
              <a:latin typeface="+mj-lt"/>
            </a:endParaRPr>
          </a:p>
          <a:p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Технология реализации опыта.</a:t>
            </a:r>
            <a:br>
              <a:rPr lang="ru-RU" sz="4000" b="1" dirty="0" smtClean="0"/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Формы работы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занятия нравственного содержания; </a:t>
            </a:r>
            <a:endParaRPr lang="ru-RU" dirty="0" smtClean="0"/>
          </a:p>
          <a:p>
            <a:pPr lvl="0"/>
            <a:r>
              <a:rPr lang="ru-RU" i="1" dirty="0" smtClean="0"/>
              <a:t>развивающие игры; </a:t>
            </a:r>
            <a:endParaRPr lang="ru-RU" dirty="0" smtClean="0"/>
          </a:p>
          <a:p>
            <a:pPr lvl="0"/>
            <a:r>
              <a:rPr lang="ru-RU" i="1" dirty="0" smtClean="0"/>
              <a:t>игры-драматизации; </a:t>
            </a:r>
            <a:endParaRPr lang="ru-RU" dirty="0" smtClean="0"/>
          </a:p>
          <a:p>
            <a:pPr lvl="0"/>
            <a:r>
              <a:rPr lang="ru-RU" i="1" dirty="0" smtClean="0"/>
              <a:t>сюжетно-ролевые игры; </a:t>
            </a:r>
            <a:endParaRPr lang="ru-RU" dirty="0" smtClean="0"/>
          </a:p>
          <a:p>
            <a:pPr lvl="0"/>
            <a:r>
              <a:rPr lang="ru-RU" i="1" dirty="0" smtClean="0"/>
              <a:t> упражнения подражательного, исполнительного и творческого характера; </a:t>
            </a:r>
            <a:endParaRPr lang="ru-RU" dirty="0" smtClean="0"/>
          </a:p>
          <a:p>
            <a:pPr lvl="0"/>
            <a:r>
              <a:rPr lang="ru-RU" i="1" dirty="0" smtClean="0"/>
              <a:t>ситуации; беседы ;</a:t>
            </a:r>
            <a:endParaRPr lang="ru-RU" dirty="0" smtClean="0"/>
          </a:p>
          <a:p>
            <a:pPr lvl="0"/>
            <a:r>
              <a:rPr lang="ru-RU" i="1" dirty="0" smtClean="0"/>
              <a:t>этюды,</a:t>
            </a:r>
            <a:endParaRPr lang="ru-RU" dirty="0" smtClean="0"/>
          </a:p>
          <a:p>
            <a:pPr lvl="0"/>
            <a:r>
              <a:rPr lang="ru-RU" i="1" dirty="0" smtClean="0"/>
              <a:t> </a:t>
            </a:r>
            <a:r>
              <a:rPr lang="ru-RU" i="1" dirty="0" err="1" smtClean="0"/>
              <a:t>психогимнастика</a:t>
            </a:r>
            <a:r>
              <a:rPr lang="ru-RU" i="1" dirty="0" smtClean="0"/>
              <a:t>, </a:t>
            </a:r>
            <a:endParaRPr lang="ru-RU" dirty="0" smtClean="0"/>
          </a:p>
          <a:p>
            <a:pPr lvl="0"/>
            <a:r>
              <a:rPr lang="ru-RU" i="1" dirty="0" smtClean="0"/>
              <a:t>моделирование (пиктограммы)</a:t>
            </a:r>
            <a:r>
              <a:rPr lang="ru-RU" dirty="0" smtClean="0"/>
              <a:t>. </a:t>
            </a:r>
          </a:p>
          <a:p>
            <a:pPr lvl="0"/>
            <a:r>
              <a:rPr lang="ru-RU" i="1" dirty="0" smtClean="0"/>
              <a:t> проблемные ситуации, </a:t>
            </a:r>
            <a:endParaRPr lang="ru-RU" dirty="0" smtClean="0"/>
          </a:p>
          <a:p>
            <a:pPr lvl="0"/>
            <a:r>
              <a:rPr lang="ru-RU" i="1" dirty="0" smtClean="0"/>
              <a:t>тренинги общения.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00000001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5688" y="1142984"/>
            <a:ext cx="2808312" cy="2095755"/>
          </a:xfrm>
          <a:prstGeom prst="rect">
            <a:avLst/>
          </a:prstGeom>
        </p:spPr>
      </p:pic>
      <p:pic>
        <p:nvPicPr>
          <p:cNvPr id="6" name="Рисунок 5" descr="20180316_092725.jpg"/>
          <p:cNvPicPr>
            <a:picLocks noChangeAspect="1"/>
          </p:cNvPicPr>
          <p:nvPr/>
        </p:nvPicPr>
        <p:blipFill>
          <a:blip r:embed="rId3" cstate="print"/>
          <a:srcRect l="14512"/>
          <a:stretch>
            <a:fillRect/>
          </a:stretch>
        </p:blipFill>
        <p:spPr>
          <a:xfrm rot="5400000">
            <a:off x="6346793" y="4297413"/>
            <a:ext cx="2571745" cy="16921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732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 опыта: «Формирование и совершенствование коммуникативных навыков у дошкольников»</vt:lpstr>
      <vt:lpstr>Актуальность: </vt:lpstr>
      <vt:lpstr>Теоретическое обоснование опыта</vt:lpstr>
      <vt:lpstr>Цель опыта:</vt:lpstr>
      <vt:lpstr>Задачи опыта:</vt:lpstr>
      <vt:lpstr>Этапы накопления и систематизации опыта:</vt:lpstr>
      <vt:lpstr>Технология реализации опыта. Диагностический инструментарий</vt:lpstr>
      <vt:lpstr>Технология реализации опыта. Блоки, разделы</vt:lpstr>
      <vt:lpstr>Технология реализации опыта. Формы работы</vt:lpstr>
      <vt:lpstr>Результаты опыта. </vt:lpstr>
      <vt:lpstr>Теоретическая обоснованность опыта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опыта: «Формирование и совершенствование коммуникативных навыков у дошкольников»</dc:title>
  <dc:creator>Admin</dc:creator>
  <cp:lastModifiedBy>User</cp:lastModifiedBy>
  <cp:revision>13</cp:revision>
  <dcterms:created xsi:type="dcterms:W3CDTF">2020-12-09T09:58:06Z</dcterms:created>
  <dcterms:modified xsi:type="dcterms:W3CDTF">2022-08-04T12:51:50Z</dcterms:modified>
</cp:coreProperties>
</file>